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50"/>
  </p:notesMasterIdLst>
  <p:sldIdLst>
    <p:sldId id="256" r:id="rId4"/>
    <p:sldId id="266" r:id="rId5"/>
    <p:sldId id="267" r:id="rId6"/>
    <p:sldId id="269" r:id="rId7"/>
    <p:sldId id="284" r:id="rId8"/>
    <p:sldId id="311" r:id="rId9"/>
    <p:sldId id="299" r:id="rId10"/>
    <p:sldId id="301" r:id="rId11"/>
    <p:sldId id="300" r:id="rId12"/>
    <p:sldId id="302" r:id="rId13"/>
    <p:sldId id="298" r:id="rId14"/>
    <p:sldId id="290" r:id="rId15"/>
    <p:sldId id="270" r:id="rId16"/>
    <p:sldId id="271" r:id="rId17"/>
    <p:sldId id="273" r:id="rId18"/>
    <p:sldId id="286" r:id="rId19"/>
    <p:sldId id="274" r:id="rId20"/>
    <p:sldId id="257" r:id="rId21"/>
    <p:sldId id="275" r:id="rId22"/>
    <p:sldId id="285" r:id="rId23"/>
    <p:sldId id="276" r:id="rId24"/>
    <p:sldId id="279" r:id="rId25"/>
    <p:sldId id="280" r:id="rId26"/>
    <p:sldId id="281" r:id="rId27"/>
    <p:sldId id="282" r:id="rId28"/>
    <p:sldId id="288" r:id="rId29"/>
    <p:sldId id="312" r:id="rId30"/>
    <p:sldId id="287" r:id="rId31"/>
    <p:sldId id="313" r:id="rId32"/>
    <p:sldId id="258" r:id="rId33"/>
    <p:sldId id="260" r:id="rId34"/>
    <p:sldId id="289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291" r:id="rId44"/>
    <p:sldId id="292" r:id="rId45"/>
    <p:sldId id="294" r:id="rId46"/>
    <p:sldId id="295" r:id="rId47"/>
    <p:sldId id="296" r:id="rId48"/>
    <p:sldId id="262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46AB2C71-E75E-49F2-BBA6-920D67341FE9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6B5F3674-EC97-415D-BBE6-7D0CDA4DC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B0A014E-B144-4335-A2BD-8A29C6E5A3FE}" type="slidenum">
              <a:rPr lang="ru-RU" sz="1200">
                <a:latin typeface="Arial" pitchFamily="34" charset="0"/>
              </a:rPr>
              <a:pPr algn="r"/>
              <a:t>7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E59ED8B-E7BC-4EDE-81A4-9AAF0B7E99D2}" type="slidenum">
              <a:rPr lang="ru-RU" sz="1200">
                <a:latin typeface="Times New Roman" pitchFamily="18" charset="0"/>
              </a:rPr>
              <a:pPr algn="r" eaLnBrk="0" hangingPunct="0"/>
              <a:t>34</a:t>
            </a:fld>
            <a:endParaRPr lang="ru-RU" sz="1200">
              <a:latin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000" smtClean="0"/>
              <a:t>	Эти условия могут задаваться и описываться с помощью описания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образцов деятельности,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различных методических или дидактических средств,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последовательности выполняемых действий,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особенностей организации урока или иной единицы учебного процесса.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000" smtClean="0"/>
              <a:t>	Можно также использовать понятие </a:t>
            </a:r>
            <a:r>
              <a:rPr lang="ru-RU" sz="1000" i="1" smtClean="0"/>
              <a:t>учебной ситуации</a:t>
            </a:r>
            <a:r>
              <a:rPr lang="ru-RU" sz="1000" smtClean="0"/>
              <a:t> как особой структурной единицы учебной деятельности, содержащей ее полный замкнутый цикл.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ru-RU" sz="100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000" smtClean="0"/>
              <a:t>	</a:t>
            </a:r>
            <a:r>
              <a:rPr lang="ru-RU" sz="1000" b="1" smtClean="0"/>
              <a:t>Учебная ситуация – это такая особая единица учебного процесса, в которой дети с помощью учителя</a:t>
            </a:r>
            <a:endParaRPr lang="ru-RU" sz="100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обнаруживают предмет свого действия,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исследуют его, совершая разнообразные учебные действия,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преобразуют его, например, переформулируют, или предлагают свое описание и т.д.,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ru-RU" sz="1000" smtClean="0"/>
              <a:t>частично – запоминают.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000" smtClean="0"/>
              <a:t>	При этом изучаемый </a:t>
            </a:r>
            <a:r>
              <a:rPr lang="ru-RU" sz="1000" i="1" smtClean="0"/>
              <a:t>учебный материал</a:t>
            </a:r>
            <a:r>
              <a:rPr lang="ru-RU" sz="1000" smtClean="0"/>
              <a:t> выступает как материал для создания учебной ситуации, в которой, совершая некоторые </a:t>
            </a:r>
            <a:r>
              <a:rPr lang="ru-RU" sz="1000" i="1" smtClean="0"/>
              <a:t>специфичные для данного учебного предмета действия</a:t>
            </a:r>
            <a:r>
              <a:rPr lang="ru-RU" sz="1000" smtClean="0"/>
              <a:t>, </a:t>
            </a:r>
            <a:r>
              <a:rPr lang="ru-RU" sz="1000" b="1" smtClean="0"/>
              <a:t>ребенок осваивает характерные для данной области способы действия, т.е. приобретает некоторые способности</a:t>
            </a:r>
            <a:r>
              <a:rPr lang="ru-RU" sz="1000" smtClean="0"/>
              <a:t>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1000" smtClean="0"/>
              <a:t>	Отбор и использование учебных ситуаций встраивается в логику традиционного учебного процесса, позволяя не противопоставлять «ЗУНовскую» и «деятельностную» парадигмы друг другу, а напротив, формировать у каждого ученика </a:t>
            </a:r>
            <a:r>
              <a:rPr lang="ru-RU" sz="1000" i="1" smtClean="0"/>
              <a:t>индивидуальные средства и способы действий</a:t>
            </a:r>
            <a:r>
              <a:rPr lang="ru-RU" sz="1000" smtClean="0"/>
              <a:t>, позволяющие ему быть «компетентным» в различных сферах культуры, каждая из которых предполагает </a:t>
            </a:r>
            <a:r>
              <a:rPr lang="ru-RU" sz="1000" b="1" i="1" smtClean="0"/>
              <a:t>особый способ действий относительно специфического содержания</a:t>
            </a:r>
            <a:r>
              <a:rPr lang="ru-RU" sz="1000" smtClean="0"/>
              <a:t>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z="1400" smtClean="0"/>
              <a:t>	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990FCFE-123E-4CD5-A1DA-537CD7F435CF}" type="slidenum">
              <a:rPr lang="ru-RU" sz="1200">
                <a:latin typeface="Times New Roman" pitchFamily="18" charset="0"/>
              </a:rPr>
              <a:pPr algn="r" eaLnBrk="0" hangingPunct="0"/>
              <a:t>40</a:t>
            </a:fld>
            <a:endParaRPr lang="ru-RU" sz="120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Дифференциация обучения на основе выделения обязательных требований к подготовке учащихся предполагает такую организацию учебного процесса, при которой </a:t>
            </a:r>
            <a:r>
              <a:rPr lang="ru-RU" sz="800" i="1" smtClean="0"/>
              <a:t>все школьники имеют возможность получать полноценное обучение</a:t>
            </a:r>
            <a:r>
              <a:rPr lang="ru-RU" sz="800" smtClean="0"/>
              <a:t>, в соответствии с рекомендуемыми Министерством образования и науки программами и учебниками, и вместе с тем </a:t>
            </a:r>
            <a:r>
              <a:rPr lang="ru-RU" sz="800" i="1" smtClean="0"/>
              <a:t>иметь ясное представление о том минимально обязательном наборе требований</a:t>
            </a:r>
            <a:r>
              <a:rPr lang="ru-RU" sz="800" smtClean="0"/>
              <a:t> к их знаниям, интеллектуальным и практическим умениям, навыкам познавательной и коммуникативной деятельности, которые будут им предъявлены к моменту окончания изучения курса, раздела или каждой отдельной темы.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Реальные учебные достижения учеников, таким образом, могут быть самыми разными: от освоения </a:t>
            </a:r>
            <a:r>
              <a:rPr lang="ru-RU" sz="800" u="sng" smtClean="0"/>
              <a:t>всеми</a:t>
            </a:r>
            <a:r>
              <a:rPr lang="ru-RU" sz="800" smtClean="0"/>
              <a:t> учебного материала, минимально необходимого для последующего обучения, до более глубокого и полного освоения </a:t>
            </a:r>
            <a:r>
              <a:rPr lang="ru-RU" sz="800" u="sng" smtClean="0"/>
              <a:t>частью детей</a:t>
            </a:r>
            <a:r>
              <a:rPr lang="ru-RU" sz="800" smtClean="0"/>
              <a:t> изученного курса, вплоть до овладения навыками поисковой и исследовательской деятельности. Существенно, что достижения учащихся не могут быть ниже уровня, определенного как обязательный (базовый), что отвечает требованию преемственности в образовании.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Использование уровневой дифференциации вносит определенные изменения в учебный процесс, которые проявляются не столько в каких-либо особых методических приемах, применяемых учителем, сколько в изменении стиля взаимодействия с учениками.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В условиях этой технологии ученик – это, прежде всего, партнер, имеющий право на принятие решений (на выбор содержания своего образования, уровня его усвоения и т.д.). Естественно, что и ответственность за выполнение принятого решения ложится на ученика. Главная же задача и обязанность учителя – помочь ребенку принять и выполнить принятое им решение. Помочь сделать правильный выбор, определиться в сфере своих познавательных интересов. Помочь составить или откорректировать программу самообразования, подобрать нужную литературу, поставить познавательную задачу, адекватную интересам и возможностям ученика, своевременно его проконсультировать и проконтролировать. Наконец, обеспечить своевременное достижение каждым, как минимум, обязательного уровня общеобразовательной подготовки.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При этом данная технология предоставляет свободу учителю в выборе методов, средств и форм обучения – все это находится полностью в компетенции учителя, подчиняясь его личностным особенностям, методическим пристрастиям и т.п.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Апробация этого подхода свидетельствует о том, что он способствует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r>
              <a:rPr lang="ru-RU" sz="800" smtClean="0"/>
              <a:t>созданию психологического комфорта в процессе обучения и атмосферы делового сотрудничества детей, педагогов и родителей, основанного на строгом выполнении взаимных обязательств;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r>
              <a:rPr lang="ru-RU" sz="800" smtClean="0"/>
              <a:t>обеспечению условий для индивидуальной траектории развития каждого школьника, отвечающей его интересам, потребностям и возможностям;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r>
              <a:rPr lang="ru-RU" sz="800" smtClean="0"/>
              <a:t>формированию системы опорных базовых знаний и умений, составляющих основу при последующем обучении;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Char char="•"/>
            </a:pPr>
            <a:r>
              <a:rPr lang="ru-RU" sz="800" smtClean="0"/>
              <a:t>формированию системы оценки и самооценки, адекватной реальным достижениям детей, созданию на этой основе условий для принятия ребенком самостоятельных ответственных решений в отношении выбора той иной образовательной траектории.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</a:pPr>
            <a:r>
              <a:rPr lang="ru-RU" sz="800" smtClean="0"/>
              <a:t>	Выбор данного подхода обусловлен тем, что основанные на нем педагогические технологии обладают значительным воспитательным и развивающим, а также здоровьесберегающим потенциалом, что отвечает современным приоритетным потребностям личности, общества и государства.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overOverlay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6" name="TextBox 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  <a:cs typeface="Arial" charset="0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C13A035-BF47-4AE4-B848-A4734A6D9A6C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3339476-1093-4695-A81E-E1AAB9C9C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5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6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8520C-7259-458A-A119-E7ADFC639E48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E276C-79A0-4C51-B3B9-54F556280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 rot="5400000">
            <a:off x="3908425" y="2881313"/>
            <a:ext cx="5481637" cy="922338"/>
            <a:chOff x="1815339" y="1381459"/>
            <a:chExt cx="5480154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6745" y="1381458"/>
              <a:ext cx="87765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2"/>
            <p:cNvCxnSpPr/>
            <p:nvPr/>
          </p:nvCxnSpPr>
          <p:spPr>
            <a:xfrm flipH="1" flipV="1">
              <a:off x="1815339" y="1924967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3"/>
            <p:cNvCxnSpPr/>
            <p:nvPr/>
          </p:nvCxnSpPr>
          <p:spPr>
            <a:xfrm rot="10800000">
              <a:off x="4826011" y="1928146"/>
              <a:ext cx="2469482" cy="159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4013A-0CD0-4BBE-B308-FDA595A3E9B6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71529-0D1F-4193-A358-3E547E100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0C4AF-26A6-4E0F-B924-C254BB8F191F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29FFB4B-A01C-494A-AEEA-87B4D41C0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3D4B2-4FDA-447F-A1FF-30AB478B42D9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C0F3D-D856-4C77-8AAD-A439B42F2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662FA-8532-43E3-BDA5-BC93212DD03D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A1F2D-AC54-471A-B3B6-A149A4F7D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DB5B7-1890-4310-9250-2A466CDB386D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EA099-C1A7-4169-9573-F70A42B92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3F868-F08F-4AAC-9F5A-88934B9934F4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16D1D-5B5B-44A7-9758-01145FC9D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DBD0C-5CB8-4F5F-9E89-DADFA93ECD0D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AC84B-2592-4CBA-B9B0-973432455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2749F-4191-4DFD-A681-424D2E794744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217F6-B63D-4439-ACAA-ACD191A1F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14E0D-FB19-430B-A669-30DFCBE2866F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8C1AF-1362-416F-8D9D-E4B88C4BD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6" name="Straight Connector 13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4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BB05B-3B42-477E-9D1D-11F6E736920C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DC5CE-5B48-4890-90B9-8DFE9BE67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0F9F9-E707-4C8D-8E87-247320CC094C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AFF9A71-52E6-4F76-8029-738F2B73F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AD8A3-4D6D-4E41-BECF-71B749D76C83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DF146-3FCB-4791-AAD6-24C7CF0CF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9E48D-92D1-439E-9148-BDDA8AAFE834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10D2A-BD48-43BD-A38B-297C28408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1BA66-018D-4F30-AA4C-49AC4F1F20CE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576CF5A-A82E-43A0-884E-9B917EA2F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D8E26-D9CD-45FC-B443-AD37ED982657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91886-6632-4F6F-8861-D3F1D208D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4792A-93EF-441B-AFAC-BAA9DD5122EB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69471-EB26-44CB-A693-B70E30E9F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EE613-D5D7-4A94-BC07-4B82976A6F5E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3B8CB-FE0A-4F72-AA4E-BC769E483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04906-3B3A-4486-93AA-0207CDF603A9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A1DC4-0770-4329-97BE-577BFDBBB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B38DB-7296-46C2-BD96-DBDDF860D432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705FA-B7FF-4C6E-ACBC-F3B711F44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93E8B-8385-43CC-A830-7E7A0CF96682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3976A-8FC2-46BA-A2B6-6875F8AFFA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overOverlay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1173163" y="2887663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9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0"/>
            <p:cNvCxnSpPr/>
            <p:nvPr/>
          </p:nvCxnSpPr>
          <p:spPr>
            <a:xfrm rot="10800000">
              <a:off x="4832033" y="1927207"/>
              <a:ext cx="3119661" cy="158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069D5-3C36-49B4-B3DA-07A8A186EE16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8AE94-E583-40D5-8201-B7F7F3D6E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0E437-AC26-40F9-BDB5-17CB40D534A9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27E07-8C38-422C-9DCD-FF563B7892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4CE59-5F6A-4ADF-9620-C185DF7A381F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AD4BA8D-D1A5-4524-8C8A-1C5B7985C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43F65-8987-4779-A2C2-935E9E3CBB4E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A770B-55CE-47C8-BA8B-433A1D2C9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E55C6-D3D2-4D65-86B8-BDE6F3D1D23B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65599-251B-4914-AF80-C9CC42B63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7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26D17-2293-498B-BD97-B1ED4D2C344F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7849A-C8BF-4333-AF9B-5F4EE679C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9" name="Straight Connector 16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7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58592-2238-4A13-8339-ECE566C7C7C5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AB7D0-A9B9-4430-883F-87D8072E8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173163" y="1392238"/>
            <a:ext cx="6778625" cy="923925"/>
            <a:chOff x="1172584" y="1381459"/>
            <a:chExt cx="6779110" cy="923330"/>
          </a:xfrm>
        </p:grpSpPr>
        <p:sp>
          <p:nvSpPr>
            <p:cNvPr id="4" name="TextBox 3"/>
            <p:cNvSpPr txBox="1">
              <a:spLocks noChangeArrowheads="1"/>
            </p:cNvSpPr>
            <p:nvPr/>
          </p:nvSpPr>
          <p:spPr bwMode="auto">
            <a:xfrm>
              <a:off x="4147772" y="1381459"/>
              <a:ext cx="87636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5400">
                  <a:solidFill>
                    <a:srgbClr val="20C9F8"/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5" name="Straight Connector 14"/>
            <p:cNvCxnSpPr/>
            <p:nvPr/>
          </p:nvCxnSpPr>
          <p:spPr>
            <a:xfrm rot="10800000">
              <a:off x="1172584" y="1925620"/>
              <a:ext cx="3119660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5"/>
            <p:cNvCxnSpPr/>
            <p:nvPr/>
          </p:nvCxnSpPr>
          <p:spPr>
            <a:xfrm rot="10800000">
              <a:off x="4832033" y="1922447"/>
              <a:ext cx="3119661" cy="158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4EC0E-D6ED-4E26-991F-7C247AB49E33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2974C-1A65-4698-AE06-50622281B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B09E2-229D-494A-8D4D-19E3C11015E4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A88C8-BBC5-43BD-92FC-F1FBB94BE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044FB-38CD-4700-8637-99F23E0A643F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180C2-5D87-467F-B22F-784ED3B7C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51BB-E203-4069-A37C-AC7980575A4A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24CEB-9045-47F5-9D10-E470CFBEA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688975" y="569913"/>
            <a:ext cx="775652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8500" y="2247900"/>
            <a:ext cx="7747000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fld id="{3E49EA7B-C3D2-403F-AA15-87004CD777A2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0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8925" y="61610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fld id="{361313F5-C28E-46D6-B7D8-83415C8C0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53" r:id="rId7"/>
    <p:sldLayoutId id="2147483754" r:id="rId8"/>
    <p:sldLayoutId id="2147483755" r:id="rId9"/>
    <p:sldLayoutId id="2147483780" r:id="rId10"/>
    <p:sldLayoutId id="21474837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libri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125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76288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"/>
        <a:defRPr sz="2200" kern="1200">
          <a:solidFill>
            <a:srgbClr val="262626"/>
          </a:solidFill>
          <a:latin typeface="+mn-lt"/>
          <a:ea typeface="+mn-ea"/>
          <a:cs typeface="+mn-cs"/>
        </a:defRPr>
      </a:lvl2pPr>
      <a:lvl3pPr marL="1143000" indent="-3651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2000" kern="1200">
          <a:solidFill>
            <a:srgbClr val="262626"/>
          </a:solidFill>
          <a:latin typeface="+mn-lt"/>
          <a:ea typeface="+mn-ea"/>
          <a:cs typeface="+mn-cs"/>
        </a:defRPr>
      </a:lvl3pPr>
      <a:lvl4pPr marL="1508125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828800" indent="-3190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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0C770299-9C7B-4983-A4A9-F7D595E7F9C6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fld id="{04BC92C8-FF64-470C-BF08-C5E942FD3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83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fld id="{34D3A6F1-93C9-4B0D-A328-FFD22E5856E3}" type="datetimeFigureOut">
              <a:rPr lang="ru-RU"/>
              <a:pPr>
                <a:defRPr/>
              </a:pPr>
              <a:t>08.12.2012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fld id="{479CE2E5-77A6-436D-96B1-89254CC90F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85" r:id="rId9"/>
    <p:sldLayoutId id="2147483772" r:id="rId10"/>
    <p:sldLayoutId id="21474837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Font typeface="Arial" pitchFamily="34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../../../&#1042;&#1083;&#1072;&#1076;&#1080;&#1084;&#1080;&#1088;.VLADIMIR/Local%20Settings/Temp/&#1042;&#1089;&#1090;&#1072;&#1074;&#1082;&#1072;%2024_&#1048;&#1050;&#1058;%20&#1076;&#1083;&#1103;%20&#1086;&#1073;&#1091;&#1095;&#1077;&#1085;&#1080;&#1103;.pp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../../../&#1042;&#1083;&#1072;&#1076;&#1080;&#1084;&#1080;&#1088;.VLADIMIR/Local%20Settings/Temp/&#1042;&#1089;&#1090;&#1072;&#1074;&#1082;&#1072;%2015.1_&#1087;&#1088;&#1080;&#1084;&#1077;&#1088;&#1099;%20&#1091;&#1095;%20&#1089;&#1080;&#1090;.pp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182688" y="1387475"/>
            <a:ext cx="6778625" cy="17319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67138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7950" y="620713"/>
            <a:ext cx="9285288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1747838" y="357188"/>
            <a:ext cx="5692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«Философия оценки»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31775" y="1268413"/>
            <a:ext cx="8448675" cy="138588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800" dirty="0"/>
              <a:t>Оценка – мнение о ценности, уровне или значении кого - чего - </a:t>
            </a:r>
            <a:r>
              <a:rPr lang="ru-RU" sz="2800" dirty="0" err="1"/>
              <a:t>нибудь</a:t>
            </a:r>
            <a:r>
              <a:rPr lang="ru-RU" sz="2800" dirty="0"/>
              <a:t>.   </a:t>
            </a:r>
          </a:p>
          <a:p>
            <a:pPr>
              <a:defRPr/>
            </a:pPr>
            <a:r>
              <a:rPr lang="ru-RU" sz="2800" dirty="0"/>
              <a:t> Это есть сравнение результата с эталоном.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06363" y="2695575"/>
            <a:ext cx="8689975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Оценивание - </a:t>
            </a:r>
            <a:r>
              <a:rPr lang="en-US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</a:t>
            </a:r>
            <a:r>
              <a:rPr lang="ru-RU" sz="2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равнение – то, что есть – то, что должно быть</a:t>
            </a:r>
            <a:r>
              <a:rPr lang="ru-RU" sz="2800" b="1" dirty="0"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27013" y="3716338"/>
            <a:ext cx="8448675" cy="13843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tabLst>
                <a:tab pos="228600" algn="l"/>
              </a:tabLst>
              <a:defRPr/>
            </a:pPr>
            <a:r>
              <a:rPr lang="ru-RU" sz="2400" dirty="0"/>
              <a:t>Три критерия оценивания:</a:t>
            </a:r>
          </a:p>
          <a:p>
            <a:pPr>
              <a:tabLst>
                <a:tab pos="228600" algn="l"/>
              </a:tabLst>
              <a:defRPr/>
            </a:pPr>
            <a:r>
              <a:rPr lang="ru-RU" sz="2000" dirty="0"/>
              <a:t>1)      </a:t>
            </a:r>
            <a:r>
              <a:rPr lang="ru-RU" sz="2000" b="1" i="1" dirty="0"/>
              <a:t>Оценивание </a:t>
            </a:r>
            <a:r>
              <a:rPr lang="ru-RU" sz="2000" dirty="0"/>
              <a:t>(субъекта )</a:t>
            </a:r>
          </a:p>
          <a:p>
            <a:pPr>
              <a:tabLst>
                <a:tab pos="228600" algn="l"/>
              </a:tabLst>
              <a:defRPr/>
            </a:pPr>
            <a:r>
              <a:rPr lang="ru-RU" sz="2000" dirty="0"/>
              <a:t>2)      </a:t>
            </a:r>
            <a:r>
              <a:rPr lang="ru-RU" sz="2000" b="1" i="1" dirty="0" err="1"/>
              <a:t>Сооценивание</a:t>
            </a:r>
            <a:r>
              <a:rPr lang="ru-RU" sz="2000" b="1" i="1" dirty="0"/>
              <a:t>  </a:t>
            </a:r>
            <a:r>
              <a:rPr lang="ru-RU" sz="2000" dirty="0"/>
              <a:t>(ученик с учителем оценивают </a:t>
            </a:r>
            <a:r>
              <a:rPr lang="ru-RU" sz="2000" b="1" dirty="0"/>
              <a:t>другого </a:t>
            </a:r>
            <a:r>
              <a:rPr lang="ru-RU" sz="2000" dirty="0"/>
              <a:t>ученика)</a:t>
            </a:r>
          </a:p>
          <a:p>
            <a:pPr>
              <a:tabLst>
                <a:tab pos="228600" algn="l"/>
              </a:tabLst>
              <a:defRPr/>
            </a:pPr>
            <a:r>
              <a:rPr lang="ru-RU" sz="2000" dirty="0"/>
              <a:t>3)      </a:t>
            </a:r>
            <a:r>
              <a:rPr lang="ru-RU" sz="2000" b="1" i="1" dirty="0" err="1"/>
              <a:t>Самооценивание</a:t>
            </a:r>
            <a:r>
              <a:rPr lang="ru-RU" sz="2000" b="1" i="1" dirty="0"/>
              <a:t> </a:t>
            </a:r>
            <a:r>
              <a:rPr lang="ru-RU" sz="2000" dirty="0"/>
              <a:t>(объект оценивает сам себя )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227013" y="5184775"/>
            <a:ext cx="8448675" cy="1385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b="1" dirty="0"/>
              <a:t>Оценивание результатов обучения</a:t>
            </a:r>
          </a:p>
          <a:p>
            <a:pPr>
              <a:defRPr/>
            </a:pPr>
            <a:r>
              <a:rPr lang="ru-RU" sz="2000" dirty="0"/>
              <a:t> Аттестация или выставление отметок –</a:t>
            </a:r>
          </a:p>
          <a:p>
            <a:pPr>
              <a:defRPr/>
            </a:pPr>
            <a:r>
              <a:rPr lang="ru-RU" sz="2000" dirty="0"/>
              <a:t> это суммарная оценка успеваемости или прогресса учащихся </a:t>
            </a:r>
            <a:br>
              <a:rPr lang="ru-RU" sz="2000" dirty="0"/>
            </a:br>
            <a:r>
              <a:rPr lang="ru-RU" sz="2000" dirty="0"/>
              <a:t> по истечении  определенного периода обучения.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5875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Оценивание: </a:t>
            </a:r>
            <a:b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современные тенденции</a:t>
            </a:r>
            <a:endParaRPr lang="ru-RU" sz="36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42888" y="1916113"/>
            <a:ext cx="4033837" cy="4648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Письменные работы (экзамен), закрытый экзамен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Оценивание </a:t>
            </a:r>
            <a:r>
              <a:rPr lang="ru-RU" sz="2000" dirty="0" smtClean="0">
                <a:solidFill>
                  <a:srgbClr val="FF0000"/>
                </a:solidFill>
              </a:rPr>
              <a:t>преподавателем</a:t>
            </a:r>
            <a:r>
              <a:rPr lang="ru-RU" sz="1600" dirty="0" smtClean="0">
                <a:solidFill>
                  <a:srgbClr val="FF0000"/>
                </a:solidFill>
              </a:rPr>
              <a:t>, </a:t>
            </a:r>
            <a:r>
              <a:rPr lang="ru-RU" sz="1600" dirty="0" err="1" smtClean="0">
                <a:solidFill>
                  <a:srgbClr val="FF0000"/>
                </a:solidFill>
              </a:rPr>
              <a:t>тьютором</a:t>
            </a:r>
            <a:r>
              <a:rPr lang="ru-RU" sz="1600" dirty="0" smtClean="0"/>
              <a:t>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Имплицитные (</a:t>
            </a:r>
            <a:r>
              <a:rPr lang="ru-RU" sz="2000" dirty="0" smtClean="0">
                <a:solidFill>
                  <a:srgbClr val="FF0000"/>
                </a:solidFill>
              </a:rPr>
              <a:t>неявные</a:t>
            </a:r>
            <a:r>
              <a:rPr lang="ru-RU" sz="1600" dirty="0" smtClean="0">
                <a:solidFill>
                  <a:srgbClr val="FF0000"/>
                </a:solidFill>
              </a:rPr>
              <a:t>) критерии оценки</a:t>
            </a:r>
            <a:r>
              <a:rPr lang="ru-RU" sz="1600" dirty="0" smtClean="0"/>
              <a:t>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Конкуренция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Оценка результата</a:t>
            </a:r>
            <a:r>
              <a:rPr lang="ru-RU" sz="1600" dirty="0" smtClean="0"/>
              <a:t>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Цели и задачи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Оценивание </a:t>
            </a:r>
            <a:r>
              <a:rPr lang="ru-RU" sz="2000" dirty="0" smtClean="0">
                <a:solidFill>
                  <a:srgbClr val="FF0000"/>
                </a:solidFill>
              </a:rPr>
              <a:t>знаний</a:t>
            </a:r>
            <a:r>
              <a:rPr lang="ru-RU" sz="1600" dirty="0" smtClean="0"/>
              <a:t>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8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Тестирование памяти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Оценивание курса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600" dirty="0" smtClean="0"/>
              <a:t>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Итоговое, суммарное оценивание	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6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Приоритетность оценки</a:t>
            </a:r>
            <a:r>
              <a:rPr lang="ru-RU" sz="900" dirty="0" smtClean="0"/>
              <a:t> 	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49800" y="1916113"/>
            <a:ext cx="4262438" cy="4572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Открытый экзамен, кооперативный экзамен, рефераты, проекты 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Оценивание </a:t>
            </a:r>
            <a:r>
              <a:rPr lang="ru-RU" sz="2000" dirty="0" smtClean="0">
                <a:solidFill>
                  <a:srgbClr val="FF0000"/>
                </a:solidFill>
              </a:rPr>
              <a:t>при участии учащихся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dirty="0" smtClean="0">
              <a:solidFill>
                <a:srgbClr val="FF0000"/>
              </a:solidFill>
            </a:endParaRP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dirty="0" smtClean="0">
              <a:solidFill>
                <a:srgbClr val="FF0000"/>
              </a:solidFill>
            </a:endParaRP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Эксплицитные </a:t>
            </a:r>
            <a:r>
              <a:rPr lang="ru-RU" sz="2000" dirty="0" smtClean="0">
                <a:solidFill>
                  <a:srgbClr val="FF0000"/>
                </a:solidFill>
              </a:rPr>
              <a:t>(явные)</a:t>
            </a:r>
            <a:r>
              <a:rPr lang="ru-RU" sz="1600" dirty="0" smtClean="0">
                <a:solidFill>
                  <a:srgbClr val="FF0000"/>
                </a:solidFill>
              </a:rPr>
              <a:t> критерии оценки</a:t>
            </a:r>
            <a:endParaRPr lang="ru-RU" sz="800" dirty="0" smtClean="0">
              <a:solidFill>
                <a:srgbClr val="FF0000"/>
              </a:solidFill>
            </a:endParaRP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dirty="0" smtClean="0">
              <a:solidFill>
                <a:srgbClr val="FF0000"/>
              </a:solidFill>
            </a:endParaRP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Сотрудничество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Оценка процесса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Учебные результаты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FF0000"/>
                </a:solidFill>
              </a:rPr>
              <a:t>Оценивание </a:t>
            </a:r>
            <a:r>
              <a:rPr lang="ru-RU" sz="2000" dirty="0" smtClean="0">
                <a:solidFill>
                  <a:srgbClr val="FF0000"/>
                </a:solidFill>
              </a:rPr>
              <a:t>умений,</a:t>
            </a:r>
            <a:r>
              <a:rPr lang="ru-RU" sz="1600" dirty="0" smtClean="0">
                <a:solidFill>
                  <a:srgbClr val="FF0000"/>
                </a:solidFill>
              </a:rPr>
              <a:t> способностей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8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Оценивание понимания, интерпретации, применения, анализа, синтеза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Оценивание модуля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6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Формирующее, развивающее оценивание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600" dirty="0" smtClean="0"/>
              <a:t>Приоритетность учения</a:t>
            </a:r>
            <a:endParaRPr lang="ru-RU" sz="2000" dirty="0" smtClean="0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370013" y="1035050"/>
            <a:ext cx="88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>
                <a:latin typeface="Arial" pitchFamily="34" charset="0"/>
              </a:rPr>
              <a:t>ОТ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6880225" y="1039813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>
                <a:latin typeface="Arial" pitchFamily="34" charset="0"/>
              </a:rPr>
              <a:t>К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5" grpId="0"/>
      <p:bldP spid="460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/>
              <a:t>Если раньше учитель ориентировался только на результат </a:t>
            </a:r>
            <a:r>
              <a:rPr lang="ru-RU" dirty="0" err="1"/>
              <a:t>сформированности</a:t>
            </a:r>
            <a:r>
              <a:rPr lang="ru-RU" dirty="0"/>
              <a:t> предметных знаний, умений и навыков, выраженный в отметках- баллах, то сегодня его должен интересовать процесс </a:t>
            </a:r>
            <a:r>
              <a:rPr lang="ru-RU" b="1" i="1" dirty="0"/>
              <a:t>формирования личности в учебной деятельности,</a:t>
            </a:r>
            <a:r>
              <a:rPr lang="ru-RU" dirty="0"/>
              <a:t> который нельзя просто зафиксировать отметкой баллом.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" y="0"/>
            <a:ext cx="912495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717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8" y="0"/>
            <a:ext cx="9136062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6375" y="230188"/>
            <a:ext cx="8686800" cy="63674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0"/>
            <a:ext cx="9163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268413"/>
            <a:ext cx="7993062" cy="52562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Предметом итоговой оценки </a:t>
            </a:r>
            <a:r>
              <a:rPr lang="ru-RU" dirty="0" smtClean="0"/>
              <a:t>является достижение предметных и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результатов, необходимых для дальнейшего продолжения образования.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/>
              <a:t>При итоговом оценивании учитывается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умений выполнения индивидуальных проектов. Итоговая оценка формируется из двух составляющих: результатов промежуточной аттестации (с учетом накопленной оценки — портфеля достижений или портфолио) и государственной (итоговой) аттестации выпускников. Причем первая составляющая свидетельствует о динамике индивидуальных достижений учащегося, а вторая — фиксирует не только знания, умения, навыки, но и уровень освоения основной образовательной программы, в том числе основных способов действий, способность к решению учебно-практических и учебно-познавательных задач.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7756525" cy="1054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/>
              <a:t>Особенности итоговой оценки достижения планируемых результатов</a:t>
            </a:r>
            <a:r>
              <a:rPr lang="ru-RU" sz="3600" dirty="0" smtClean="0"/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0"/>
            <a:ext cx="9120187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5"/>
            <a:ext cx="91059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279400"/>
            <a:ext cx="8450262" cy="63182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988" y="0"/>
            <a:ext cx="9170988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3" y="0"/>
            <a:ext cx="9132887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60350"/>
            <a:ext cx="8353425" cy="6337300"/>
          </a:xfrm>
        </p:spPr>
        <p:txBody>
          <a:bodyPr rtlCol="0">
            <a:normAutofit fontScale="62500" lnSpcReduction="20000"/>
          </a:bodyPr>
          <a:lstStyle/>
          <a:p>
            <a:pPr marL="0" indent="0" eaLnBrk="1" fontAlgn="auto" hangingPunct="1">
              <a:lnSpc>
                <a:spcPct val="80000"/>
              </a:lnSpc>
              <a:defRPr/>
            </a:pPr>
            <a:endParaRPr lang="ru-RU" sz="1300" dirty="0" smtClean="0">
              <a:latin typeface="Cambria" pitchFamily="18" charset="0"/>
            </a:endParaRPr>
          </a:p>
          <a:p>
            <a:pPr marL="0" indent="0" algn="just" eaLnBrk="1" fontAlgn="auto" hangingPunct="1">
              <a:lnSpc>
                <a:spcPct val="120000"/>
              </a:lnSpc>
              <a:defRPr/>
            </a:pPr>
            <a:r>
              <a:rPr lang="ru-RU" sz="2900" b="0" dirty="0" smtClean="0">
                <a:latin typeface="Cambria" pitchFamily="18" charset="0"/>
              </a:rPr>
              <a:t>Под </a:t>
            </a:r>
            <a:r>
              <a:rPr lang="ru-RU" sz="2900" dirty="0" err="1" smtClean="0">
                <a:latin typeface="Cambria" pitchFamily="18" charset="0"/>
              </a:rPr>
              <a:t>метапредметными</a:t>
            </a:r>
            <a:r>
              <a:rPr lang="ru-RU" sz="2900" b="0" dirty="0" smtClean="0">
                <a:latin typeface="Cambria" pitchFamily="18" charset="0"/>
              </a:rPr>
              <a:t> результатами в стандарте понимаются универсальные способы:  -  познавательной деятельности;        - коммуникативной деятельности;       - регулятивной  деятельности, включая планирование, контроль и коррекцию.</a:t>
            </a:r>
          </a:p>
          <a:p>
            <a:pPr marL="0" indent="0" algn="just" eaLnBrk="1" fontAlgn="auto" hangingPunct="1">
              <a:lnSpc>
                <a:spcPct val="120000"/>
              </a:lnSpc>
              <a:defRPr/>
            </a:pPr>
            <a:r>
              <a:rPr lang="ru-RU" sz="2900" b="0" dirty="0" smtClean="0">
                <a:latin typeface="Cambria" pitchFamily="18" charset="0"/>
              </a:rPr>
              <a:t> </a:t>
            </a:r>
            <a:r>
              <a:rPr lang="ru-RU" sz="2900" dirty="0" smtClean="0">
                <a:latin typeface="Cambria" pitchFamily="18" charset="0"/>
              </a:rPr>
              <a:t>Оценка </a:t>
            </a:r>
            <a:r>
              <a:rPr lang="ru-RU" sz="2900" dirty="0" err="1" smtClean="0">
                <a:latin typeface="Cambria" pitchFamily="18" charset="0"/>
              </a:rPr>
              <a:t>метапредметных</a:t>
            </a:r>
            <a:r>
              <a:rPr lang="ru-RU" sz="2900" dirty="0" smtClean="0">
                <a:latin typeface="Cambria" pitchFamily="18" charset="0"/>
              </a:rPr>
              <a:t> результатов </a:t>
            </a:r>
            <a:r>
              <a:rPr lang="ru-RU" sz="2900" b="0" dirty="0" smtClean="0">
                <a:latin typeface="Cambria" pitchFamily="18" charset="0"/>
              </a:rPr>
              <a:t>может быть описана как оценка планируемых результатов, представленных в разделах «Регулятивные учебные действия», «Коммуникативные учебные действия», «Познавательные учебные действия» междисциплинарной программы формирования универсальных учебных действий, а также планируемых результатов, представленных во всех разделах междисциплинарной программы «Чтение: работа с информацией».</a:t>
            </a:r>
          </a:p>
          <a:p>
            <a:pPr marL="0" indent="0" algn="just" eaLnBrk="1" fontAlgn="auto" hangingPunct="1">
              <a:lnSpc>
                <a:spcPct val="120000"/>
              </a:lnSpc>
              <a:defRPr/>
            </a:pPr>
            <a:r>
              <a:rPr lang="ru-RU" sz="2900" b="0" dirty="0" smtClean="0">
                <a:latin typeface="Cambria" pitchFamily="18" charset="0"/>
              </a:rPr>
              <a:t> </a:t>
            </a:r>
            <a:r>
              <a:rPr lang="ru-RU" sz="2900" dirty="0" smtClean="0">
                <a:latin typeface="Cambria" pitchFamily="18" charset="0"/>
              </a:rPr>
              <a:t>Основным объектом оценки </a:t>
            </a:r>
            <a:r>
              <a:rPr lang="ru-RU" sz="2900" b="0" dirty="0" err="1" smtClean="0">
                <a:latin typeface="Cambria" pitchFamily="18" charset="0"/>
              </a:rPr>
              <a:t>метапредметных</a:t>
            </a:r>
            <a:r>
              <a:rPr lang="ru-RU" sz="2900" b="0" dirty="0" smtClean="0">
                <a:latin typeface="Cambria" pitchFamily="18" charset="0"/>
              </a:rPr>
              <a:t> результатов служит: способность принимать и сохранять учебную цель и задачи; самостоятельно преобразовывать практическую задачу в познавательную; умение контролировать и оценивать свои действия, вносить коррективы в их выполнение на основе оценки и учета характера ошибок, проявлять инициативу и самостоятельность в обучении; умение осуществлять информационный поиск, сбор и выделение существенной информации из различных информационных источников; умение сотрудничать с учителем и сверстниками при решении учебных проблем, принимать на себя ответственность за результаты своих действий.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350"/>
            <a:ext cx="8291513" cy="6264275"/>
          </a:xfrm>
        </p:spPr>
        <p:txBody>
          <a:bodyPr/>
          <a:lstStyle/>
          <a:p>
            <a:pPr marL="0" indent="0" algn="just" eaLnBrk="1" fontAlgn="auto" hangingPunct="1">
              <a:lnSpc>
                <a:spcPct val="120000"/>
              </a:lnSpc>
              <a:defRPr/>
            </a:pPr>
            <a:r>
              <a:rPr lang="ru-RU" b="0" dirty="0">
                <a:latin typeface="Cambria" pitchFamily="18" charset="0"/>
              </a:rPr>
              <a:t>Уровень </a:t>
            </a:r>
            <a:r>
              <a:rPr lang="ru-RU" b="0" dirty="0" err="1">
                <a:latin typeface="Cambria" pitchFamily="18" charset="0"/>
              </a:rPr>
              <a:t>сформированности</a:t>
            </a:r>
            <a:r>
              <a:rPr lang="ru-RU" b="0" dirty="0">
                <a:latin typeface="Cambria" pitchFamily="18" charset="0"/>
              </a:rPr>
              <a:t> универсальных учебных действий, может быть качественно оценен и измерен в следующих основных формах:</a:t>
            </a:r>
          </a:p>
          <a:p>
            <a:pPr marL="285750" indent="-285750" algn="just" eaLnBrk="1" fontAlgn="auto" hangingPunct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b="0" dirty="0">
                <a:latin typeface="Cambria" pitchFamily="18" charset="0"/>
              </a:rPr>
              <a:t>достижение </a:t>
            </a:r>
            <a:r>
              <a:rPr lang="ru-RU" b="0" dirty="0" err="1">
                <a:latin typeface="Cambria" pitchFamily="18" charset="0"/>
              </a:rPr>
              <a:t>метапредметных</a:t>
            </a:r>
            <a:r>
              <a:rPr lang="ru-RU" b="0" dirty="0">
                <a:latin typeface="Cambria" pitchFamily="18" charset="0"/>
              </a:rPr>
              <a:t> результатов может выступать как результат выполнения специально сконструированных диагностических задач, направленных на оценку уровня </a:t>
            </a:r>
            <a:r>
              <a:rPr lang="ru-RU" b="0" dirty="0" err="1">
                <a:latin typeface="Cambria" pitchFamily="18" charset="0"/>
              </a:rPr>
              <a:t>сформированности</a:t>
            </a:r>
            <a:r>
              <a:rPr lang="ru-RU" b="0" dirty="0">
                <a:latin typeface="Cambria" pitchFamily="18" charset="0"/>
              </a:rPr>
              <a:t> конкретного вида универсальных учебных действий.</a:t>
            </a:r>
          </a:p>
          <a:p>
            <a:pPr marL="285750" indent="-285750" algn="just" eaLnBrk="1" fontAlgn="auto" hangingPunct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ru-RU" b="0" dirty="0">
                <a:latin typeface="Cambria" pitchFamily="18" charset="0"/>
              </a:rPr>
              <a:t>достижение </a:t>
            </a:r>
            <a:r>
              <a:rPr lang="ru-RU" b="0" dirty="0" err="1">
                <a:latin typeface="Cambria" pitchFamily="18" charset="0"/>
              </a:rPr>
              <a:t>метапредметных</a:t>
            </a:r>
            <a:r>
              <a:rPr lang="ru-RU" b="0" dirty="0">
                <a:latin typeface="Cambria" pitchFamily="18" charset="0"/>
              </a:rPr>
              <a:t> результатов может рассматриваться как инструментальная основа (или как средство решения) и как условие успешности выполнения учебных и учебно-практических задач средствами учебных предметов.</a:t>
            </a:r>
          </a:p>
          <a:p>
            <a:pPr marL="0" indent="0" algn="just" eaLnBrk="1" fontAlgn="auto" hangingPunct="1">
              <a:lnSpc>
                <a:spcPct val="120000"/>
              </a:lnSpc>
              <a:defRPr/>
            </a:pPr>
            <a:r>
              <a:rPr lang="ru-RU" b="0" dirty="0">
                <a:latin typeface="Cambria" pitchFamily="18" charset="0"/>
              </a:rPr>
              <a:t>Оценка </a:t>
            </a:r>
            <a:r>
              <a:rPr lang="ru-RU" b="0" dirty="0" err="1">
                <a:latin typeface="Cambria" pitchFamily="18" charset="0"/>
              </a:rPr>
              <a:t>метапредметных</a:t>
            </a:r>
            <a:r>
              <a:rPr lang="ru-RU" b="0" dirty="0">
                <a:latin typeface="Cambria" pitchFamily="18" charset="0"/>
              </a:rPr>
              <a:t> результатов может проводиться в ходе различных процедур:  - итоговые проверочные работы по предметам;         - комплексные работы на </a:t>
            </a:r>
            <a:r>
              <a:rPr lang="ru-RU" b="0" dirty="0" err="1">
                <a:latin typeface="Cambria" pitchFamily="18" charset="0"/>
              </a:rPr>
              <a:t>межпредметной</a:t>
            </a:r>
            <a:r>
              <a:rPr lang="ru-RU" b="0" dirty="0">
                <a:latin typeface="Cambria" pitchFamily="18" charset="0"/>
              </a:rPr>
              <a:t> основе;        - портфолио ученика.</a:t>
            </a:r>
          </a:p>
          <a:p>
            <a:pPr marL="0" indent="0" eaLnBrk="1" hangingPunct="1"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476250"/>
            <a:ext cx="8351838" cy="626586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Личностные результаты </a:t>
            </a:r>
            <a:r>
              <a:rPr lang="ru-RU" b="0" dirty="0" smtClean="0">
                <a:latin typeface="Cambria" pitchFamily="18" charset="0"/>
              </a:rPr>
              <a:t>- становление самоопределения личности, включая развитие основ гражданской идентичности личности и формирование внутренней позиции школьника; развитие мотивов и смыслов учебно-образовательной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Оценка личностных результатов </a:t>
            </a:r>
            <a:r>
              <a:rPr lang="ru-RU" b="0" dirty="0" smtClean="0">
                <a:latin typeface="Cambria" pitchFamily="18" charset="0"/>
              </a:rPr>
              <a:t>может быть описана как оценка планируемых результатов, представленных в разделе «Личностные учебные действия» междисциплинарной программы формирования универсальных учебных действий.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Основным объектом оценки </a:t>
            </a:r>
            <a:r>
              <a:rPr lang="ru-RU" b="0" dirty="0" smtClean="0">
                <a:latin typeface="Cambria" pitchFamily="18" charset="0"/>
              </a:rPr>
              <a:t>личностных результатов служит </a:t>
            </a:r>
            <a:r>
              <a:rPr lang="ru-RU" b="0" dirty="0" err="1" smtClean="0">
                <a:latin typeface="Cambria" pitchFamily="18" charset="0"/>
              </a:rPr>
              <a:t>сформированность</a:t>
            </a:r>
            <a:r>
              <a:rPr lang="ru-RU" b="0" dirty="0" smtClean="0">
                <a:latin typeface="Cambria" pitchFamily="18" charset="0"/>
              </a:rPr>
              <a:t> универсальных действий, включаемых в три следующие основные блока: </a:t>
            </a:r>
          </a:p>
          <a:p>
            <a:pPr algn="just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0" dirty="0" smtClean="0">
                <a:latin typeface="Cambria" pitchFamily="18" charset="0"/>
              </a:rPr>
              <a:t>самоопределение — </a:t>
            </a:r>
            <a:r>
              <a:rPr lang="ru-RU" b="0" dirty="0" err="1" smtClean="0">
                <a:latin typeface="Cambria" pitchFamily="18" charset="0"/>
              </a:rPr>
              <a:t>сформированность</a:t>
            </a:r>
            <a:r>
              <a:rPr lang="ru-RU" b="0" dirty="0" smtClean="0">
                <a:latin typeface="Cambria" pitchFamily="18" charset="0"/>
              </a:rPr>
              <a:t> внутренней позиции школьника — принятие и освоение новой социальной роли ученика;</a:t>
            </a:r>
          </a:p>
          <a:p>
            <a:pPr algn="just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0" dirty="0" smtClean="0">
                <a:latin typeface="Cambria" pitchFamily="18" charset="0"/>
              </a:rPr>
              <a:t> </a:t>
            </a:r>
            <a:r>
              <a:rPr lang="ru-RU" b="0" dirty="0" err="1" smtClean="0">
                <a:latin typeface="Cambria" pitchFamily="18" charset="0"/>
              </a:rPr>
              <a:t>смыслоообразование</a:t>
            </a:r>
            <a:r>
              <a:rPr lang="ru-RU" b="0" dirty="0" smtClean="0">
                <a:latin typeface="Cambria" pitchFamily="18" charset="0"/>
              </a:rPr>
              <a:t> — поиск и установление личностного смысла (т. е. «значения для себя») учения на основе устойчивой системы учебно-познавательных и социальных мотивов; понимания границ того, «что я знаю» и того «что я не знаю» и стремления к преодолению этого разрыва; </a:t>
            </a:r>
          </a:p>
          <a:p>
            <a:pPr algn="just"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b="0" dirty="0" smtClean="0">
                <a:latin typeface="Cambria" pitchFamily="18" charset="0"/>
              </a:rPr>
              <a:t>морально-этическая ориентация — знание основных моральных норм и ориентация на выполнение норм на основе понимания их социальной необходимости.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0" smtClean="0">
                <a:latin typeface="Cambria" pitchFamily="18" charset="0"/>
              </a:rPr>
              <a:t>Основное содержание оценки личностных достижений в начальной  школе строится вокруг оценки: сформированности внутренней позиции школьника, которая находит отражение в эмоционально-положительном отношении ученика к школе; сформированности основ гражданской идентичности — чувства гордости за свою Родину; сформированности самооценки и умение видеть свои достоинства и недостатки, уважать себя и верить в успех; сформированности мотивации учебной деятельности и стремления к совершенствованию своих способностей и т.д.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b="0" smtClean="0">
                <a:latin typeface="Cambria" pitchFamily="18" charset="0"/>
              </a:rPr>
              <a:t>Личностные результаты выпускников начальной школы в полном соответствии с требованиями стандартов не подлежат итоговой оценке!</a:t>
            </a:r>
          </a:p>
          <a:p>
            <a:pPr marL="0" indent="0" eaLnBrk="1" hangingPunct="1"/>
            <a:endParaRPr lang="ru-RU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38" y="0"/>
            <a:ext cx="9159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981075"/>
            <a:ext cx="7747000" cy="514508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dirty="0" smtClean="0"/>
          </a:p>
          <a:p>
            <a:pPr marL="365760" indent="-36576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/>
              <a:t>Изменились методологические основы системы оценки достижения требований стандарта к результатам образования – </a:t>
            </a:r>
          </a:p>
          <a:p>
            <a:pPr marL="365760" indent="-36576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err="1" smtClean="0"/>
              <a:t>критериальной</a:t>
            </a:r>
            <a:r>
              <a:rPr lang="ru-RU" sz="2800" dirty="0" smtClean="0"/>
              <a:t> основой оценки становятся </a:t>
            </a:r>
            <a:r>
              <a:rPr lang="ru-RU" sz="2800" b="1" dirty="0" smtClean="0"/>
              <a:t>результаты деятельности по реализации и освоению основной образовательной программы</a:t>
            </a:r>
            <a:r>
              <a:rPr lang="ru-RU" sz="2800" dirty="0" smtClean="0"/>
              <a:t> не только на уровне обучающихся, но и на уровне педагогов и образовательных учреждений.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525621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Cambria" pitchFamily="18" charset="0"/>
              </a:rPr>
              <a:t>Изучение примерной программы по предмету должно повлечь за собой изменение технологии работы учителя, Не меняя технологии работы, учитель просто не сможет реализовать стандарт!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Cambria" pitchFamily="18" charset="0"/>
              </a:rPr>
              <a:t>Требования новых стандартов состоят </a:t>
            </a:r>
            <a:r>
              <a:rPr lang="ru-RU" b="1" dirty="0" smtClean="0">
                <a:latin typeface="Cambria" pitchFamily="18" charset="0"/>
              </a:rPr>
              <a:t>в переходе от традиционных технологий к технологиям развивающего обучения</a:t>
            </a:r>
            <a:r>
              <a:rPr lang="ru-RU" dirty="0" smtClean="0">
                <a:latin typeface="Cambria" pitchFamily="18" charset="0"/>
              </a:rPr>
              <a:t>, которые носят личностно ориентированный характер обучения, вариативны, повышают ответственность школьников за результаты обучения.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8500" y="1196975"/>
            <a:ext cx="7747000" cy="51847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>
                <a:latin typeface="Cambria" pitchFamily="18" charset="0"/>
              </a:rPr>
              <a:t>Рекомендуется </a:t>
            </a:r>
            <a:r>
              <a:rPr lang="ru-RU" sz="2800" dirty="0" smtClean="0">
                <a:latin typeface="Cambria" pitchFamily="18" charset="0"/>
              </a:rPr>
              <a:t>использовать: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mbria" pitchFamily="18" charset="0"/>
              </a:rPr>
              <a:t>технологии </a:t>
            </a:r>
            <a:r>
              <a:rPr lang="ru-RU" sz="2800" dirty="0">
                <a:latin typeface="Cambria" pitchFamily="18" charset="0"/>
              </a:rPr>
              <a:t>уровневой </a:t>
            </a:r>
            <a:r>
              <a:rPr lang="ru-RU" sz="2800" dirty="0" smtClean="0">
                <a:latin typeface="Cambria" pitchFamily="18" charset="0"/>
              </a:rPr>
              <a:t>дифференциации,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mbria" pitchFamily="18" charset="0"/>
              </a:rPr>
              <a:t>обучения </a:t>
            </a:r>
            <a:r>
              <a:rPr lang="ru-RU" sz="2800" dirty="0">
                <a:latin typeface="Cambria" pitchFamily="18" charset="0"/>
              </a:rPr>
              <a:t>на основе «учебных ситуаций</a:t>
            </a:r>
            <a:r>
              <a:rPr lang="ru-RU" sz="2800" dirty="0" smtClean="0">
                <a:latin typeface="Cambria" pitchFamily="18" charset="0"/>
              </a:rPr>
              <a:t>»,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mbria" pitchFamily="18" charset="0"/>
              </a:rPr>
              <a:t>проектной </a:t>
            </a:r>
            <a:r>
              <a:rPr lang="ru-RU" sz="2800" dirty="0">
                <a:latin typeface="Cambria" pitchFamily="18" charset="0"/>
              </a:rPr>
              <a:t>и исследовательской деятельности, </a:t>
            </a:r>
            <a:endParaRPr lang="ru-RU" sz="2800" dirty="0" smtClean="0">
              <a:latin typeface="Cambria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mbria" pitchFamily="18" charset="0"/>
              </a:rPr>
              <a:t>информационных </a:t>
            </a:r>
            <a:r>
              <a:rPr lang="ru-RU" sz="2800" dirty="0">
                <a:latin typeface="Cambria" pitchFamily="18" charset="0"/>
              </a:rPr>
              <a:t>и коммуникационных технологий, </a:t>
            </a:r>
            <a:endParaRPr lang="ru-RU" sz="2800" dirty="0" smtClean="0">
              <a:latin typeface="Cambria" pitchFamily="18" charset="0"/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latin typeface="Cambria" pitchFamily="18" charset="0"/>
              </a:rPr>
              <a:t>активных </a:t>
            </a:r>
            <a:r>
              <a:rPr lang="ru-RU" sz="2800" dirty="0">
                <a:latin typeface="Cambria" pitchFamily="18" charset="0"/>
              </a:rPr>
              <a:t>форм обучения (организация работы в группах). </a:t>
            </a:r>
            <a:endParaRPr lang="ru-RU" sz="2800" dirty="0" smtClean="0">
              <a:latin typeface="Cambria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Организовывать работу </a:t>
            </a:r>
            <a:r>
              <a:rPr lang="ru-RU" sz="2800" dirty="0">
                <a:latin typeface="Cambria" pitchFamily="18" charset="0"/>
              </a:rPr>
              <a:t>с различными группами детей (одаренными, инклюзивными, часто болеющими).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860550" y="3021013"/>
            <a:ext cx="5032375" cy="1862137"/>
          </a:xfrm>
        </p:spPr>
        <p:txBody>
          <a:bodyPr/>
          <a:lstStyle/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latin typeface="Arial" pitchFamily="34" charset="0"/>
                <a:hlinkClick r:id="rId2" action="ppaction://hlinkpres?slideindex=1&amp;slidetitle="/>
              </a:rPr>
              <a:t>ИНФОРМАЦИОННЫЕ И</a:t>
            </a:r>
          </a:p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latin typeface="Arial" pitchFamily="34" charset="0"/>
                <a:hlinkClick r:id="rId2" action="ppaction://hlinkpres?slideindex=1&amp;slidetitle="/>
              </a:rPr>
              <a:t>КОММУНИКАЦИОННЫЕ</a:t>
            </a:r>
          </a:p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latin typeface="Arial" pitchFamily="34" charset="0"/>
                <a:hlinkClick r:id="rId2" action="ppaction://hlinkpres?slideindex=1&amp;slidetitle="/>
              </a:rPr>
              <a:t>ТЕХНОЛОГИИ</a:t>
            </a:r>
            <a:endParaRPr lang="ru-RU" sz="2800" b="1" smtClean="0">
              <a:latin typeface="Arial" pitchFamily="34" charset="0"/>
            </a:endParaRPr>
          </a:p>
        </p:txBody>
      </p:sp>
      <p:sp>
        <p:nvSpPr>
          <p:cNvPr id="920579" name="AutoShape 3"/>
          <p:cNvSpPr>
            <a:spLocks noChangeArrowheads="1"/>
          </p:cNvSpPr>
          <p:nvPr/>
        </p:nvSpPr>
        <p:spPr bwMode="gray">
          <a:xfrm>
            <a:off x="792163" y="188913"/>
            <a:ext cx="7524750" cy="1152525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Базовые образовательные</a:t>
            </a:r>
          </a:p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технологии</a:t>
            </a: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4554538" y="1449388"/>
            <a:ext cx="4389437" cy="161766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0" hangingPunct="0"/>
            <a:r>
              <a:rPr lang="ru-RU" sz="1600" i="1"/>
              <a:t>Информатизация образования –</a:t>
            </a:r>
          </a:p>
          <a:p>
            <a:pPr algn="ctr" eaLnBrk="0" hangingPunct="0"/>
            <a:r>
              <a:rPr lang="ru-RU" sz="1600" i="1"/>
              <a:t>это приведение системы образования</a:t>
            </a:r>
          </a:p>
          <a:p>
            <a:pPr algn="ctr" eaLnBrk="0" hangingPunct="0"/>
            <a:r>
              <a:rPr lang="ru-RU" sz="1600" i="1"/>
              <a:t>в соответствие с потребностями и</a:t>
            </a:r>
          </a:p>
          <a:p>
            <a:pPr algn="ctr" eaLnBrk="0" hangingPunct="0"/>
            <a:r>
              <a:rPr lang="ru-RU" sz="1600" i="1"/>
              <a:t>возможностями информационного</a:t>
            </a:r>
          </a:p>
          <a:p>
            <a:pPr algn="ctr" eaLnBrk="0" hangingPunct="0"/>
            <a:r>
              <a:rPr lang="ru-RU" sz="1600" i="1"/>
              <a:t>общества</a:t>
            </a:r>
          </a:p>
        </p:txBody>
      </p:sp>
      <p:sp>
        <p:nvSpPr>
          <p:cNvPr id="920581" name="AutoShape 5"/>
          <p:cNvSpPr>
            <a:spLocks noChangeArrowheads="1"/>
          </p:cNvSpPr>
          <p:nvPr/>
        </p:nvSpPr>
        <p:spPr bwMode="auto">
          <a:xfrm>
            <a:off x="0" y="4724400"/>
            <a:ext cx="6632575" cy="23050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0" hangingPunct="0">
              <a:defRPr/>
            </a:pPr>
            <a:r>
              <a:rPr lang="ru-RU" sz="1600" b="1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ru-RU" sz="1600" b="1" dirty="0">
                <a:cs typeface="Arial" charset="0"/>
              </a:rPr>
              <a:t>Образовательная деятельность на основе ИКТ: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открытое (но контролируемое) пространство</a:t>
            </a:r>
          </a:p>
          <a:p>
            <a:pPr eaLnBrk="0" hangingPunct="0"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информационных источников,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инструменты «взрослой» информационной деятельности,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среда информационной поддержки учебного процесса,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гибкое расписание занятий, гибкий состав учебных групп,</a:t>
            </a:r>
          </a:p>
          <a:p>
            <a:pPr eaLnBrk="0" hangingPunct="0">
              <a:buFontTx/>
              <a:buChar char="•"/>
              <a:defRPr/>
            </a:pPr>
            <a:r>
              <a:rPr lang="ru-RU" sz="1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современные системы управления учебным процессом</a:t>
            </a:r>
          </a:p>
        </p:txBody>
      </p:sp>
      <p:pic>
        <p:nvPicPr>
          <p:cNvPr id="49158" name="Picture 6" descr="EA348E4FAB2BF7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3238"/>
            <a:ext cx="2268538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7" descr="it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32575" y="3819525"/>
            <a:ext cx="2341563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00400" y="2995613"/>
            <a:ext cx="4879975" cy="1227137"/>
          </a:xfrm>
        </p:spPr>
        <p:txBody>
          <a:bodyPr/>
          <a:lstStyle/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latin typeface="Arial" pitchFamily="34" charset="0"/>
              </a:rPr>
              <a:t>ОБУЧЕНИЕ НА ОСНОВЕ</a:t>
            </a:r>
          </a:p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latin typeface="Arial" pitchFamily="34" charset="0"/>
              </a:rPr>
              <a:t>«</a:t>
            </a:r>
            <a:r>
              <a:rPr lang="ru-RU" sz="2800" b="1" smtClean="0">
                <a:latin typeface="Arial" pitchFamily="34" charset="0"/>
                <a:hlinkClick r:id="rId3" action="ppaction://hlinkpres?slideindex=1&amp;slidetitle="/>
              </a:rPr>
              <a:t>УЧЕБНЫХ СИТУАЦИЙ</a:t>
            </a:r>
            <a:r>
              <a:rPr lang="ru-RU" sz="2800" b="1" smtClean="0">
                <a:latin typeface="Arial" pitchFamily="34" charset="0"/>
              </a:rPr>
              <a:t>»</a:t>
            </a:r>
          </a:p>
        </p:txBody>
      </p:sp>
      <p:sp>
        <p:nvSpPr>
          <p:cNvPr id="914435" name="AutoShape 3"/>
          <p:cNvSpPr>
            <a:spLocks noChangeArrowheads="1"/>
          </p:cNvSpPr>
          <p:nvPr/>
        </p:nvSpPr>
        <p:spPr bwMode="gray">
          <a:xfrm>
            <a:off x="792163" y="188913"/>
            <a:ext cx="7524750" cy="1260475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Базовые образовательные</a:t>
            </a:r>
          </a:p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технологии</a:t>
            </a:r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27650" y="1651000"/>
            <a:ext cx="3708400" cy="13335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eaLnBrk="0" hangingPunct="0"/>
            <a:endParaRPr lang="ru-RU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5616575" y="1890713"/>
            <a:ext cx="3330575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/>
            <a:r>
              <a:rPr lang="ru-RU" sz="1600" i="1"/>
              <a:t>Между обучением и психическим</a:t>
            </a:r>
          </a:p>
          <a:p>
            <a:pPr algn="ctr" eaLnBrk="0" hangingPunct="0"/>
            <a:r>
              <a:rPr lang="ru-RU" sz="1600" i="1"/>
              <a:t>развитием человека всегда</a:t>
            </a:r>
          </a:p>
          <a:p>
            <a:pPr algn="ctr" eaLnBrk="0" hangingPunct="0"/>
            <a:r>
              <a:rPr lang="ru-RU" sz="1600" i="1"/>
              <a:t>стоит его деятельность</a:t>
            </a:r>
            <a:r>
              <a:rPr lang="ru-RU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236538" y="4479925"/>
            <a:ext cx="4211637" cy="13239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eaLnBrk="0" hangingPunct="0"/>
            <a:endParaRPr lang="ru-RU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6011863" y="5229225"/>
            <a:ext cx="2628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ru-RU">
              <a:latin typeface="Arial" pitchFamily="34" charset="0"/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344488" y="4729163"/>
            <a:ext cx="39957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eaLnBrk="0" hangingPunct="0"/>
            <a:r>
              <a:rPr lang="ru-RU" sz="1600" i="1">
                <a:latin typeface="Arial" pitchFamily="34" charset="0"/>
              </a:rPr>
              <a:t>образовательная задача</a:t>
            </a:r>
          </a:p>
          <a:p>
            <a:pPr algn="ctr" eaLnBrk="0" hangingPunct="0"/>
            <a:r>
              <a:rPr lang="ru-RU" sz="1600" i="1">
                <a:latin typeface="Arial" pitchFamily="34" charset="0"/>
              </a:rPr>
              <a:t>состоит в</a:t>
            </a:r>
            <a:r>
              <a:rPr lang="ru-RU" sz="1600" b="1" i="1">
                <a:latin typeface="Arial" pitchFamily="34" charset="0"/>
              </a:rPr>
              <a:t> организации условий, провоцирующих детское действие</a:t>
            </a:r>
            <a:r>
              <a:rPr lang="ru-RU" sz="1600" b="1" i="1">
                <a:solidFill>
                  <a:schemeClr val="bg2"/>
                </a:solidFill>
                <a:latin typeface="Arial" pitchFamily="34" charset="0"/>
              </a:rPr>
              <a:t> </a:t>
            </a:r>
          </a:p>
        </p:txBody>
      </p:sp>
      <p:pic>
        <p:nvPicPr>
          <p:cNvPr id="50185" name="Picture 9" descr="fourth%20cla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338" y="2168525"/>
            <a:ext cx="28797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6" name="Picture 10" descr="Картинка 156 из 28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7650" y="4183063"/>
            <a:ext cx="2665413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AutoShape 2"/>
          <p:cNvSpPr>
            <a:spLocks noChangeArrowheads="1"/>
          </p:cNvSpPr>
          <p:nvPr/>
        </p:nvSpPr>
        <p:spPr bwMode="gray">
          <a:xfrm>
            <a:off x="215900" y="9525"/>
            <a:ext cx="8712200" cy="107950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Учебные ситуации: подходы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23850" y="1446213"/>
            <a:ext cx="8604250" cy="49387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  <a:spcAft>
                <a:spcPct val="10000"/>
              </a:spcAft>
              <a:buFontTx/>
              <a:buChar char="•"/>
              <a:defRPr/>
            </a:pPr>
            <a:r>
              <a:rPr lang="ru-RU" sz="3600" dirty="0"/>
              <a:t>структурная «единица» учебной деятельности: ее полный замкнутый цикл:</a:t>
            </a:r>
          </a:p>
          <a:p>
            <a:pPr lvl="1" eaLnBrk="0" hangingPunct="0">
              <a:lnSpc>
                <a:spcPct val="90000"/>
              </a:lnSpc>
              <a:spcAft>
                <a:spcPct val="50000"/>
              </a:spcAft>
              <a:buFontTx/>
              <a:buChar char="•"/>
              <a:defRPr/>
            </a:pPr>
            <a:r>
              <a:rPr lang="ru-RU" sz="3200" dirty="0"/>
              <a:t>дети – самостоятельно или с помощью учителя –обнаруживают и исследуют предмет деятельности, преобразуют его, частично – запоминают;</a:t>
            </a:r>
          </a:p>
          <a:p>
            <a:pPr eaLnBrk="0" hangingPunct="0">
              <a:lnSpc>
                <a:spcPct val="90000"/>
              </a:lnSpc>
              <a:spcAft>
                <a:spcPct val="50000"/>
              </a:spcAft>
              <a:buFontTx/>
              <a:buChar char="•"/>
              <a:defRPr/>
            </a:pPr>
            <a:r>
              <a:rPr lang="ru-RU" sz="3600" dirty="0"/>
              <a:t>содержательная основа – планируемые результаты;</a:t>
            </a:r>
          </a:p>
          <a:p>
            <a:pPr eaLnBrk="0" hangingPunct="0">
              <a:lnSpc>
                <a:spcPct val="90000"/>
              </a:lnSpc>
              <a:buFontTx/>
              <a:buChar char="•"/>
              <a:defRPr/>
            </a:pPr>
            <a:r>
              <a:rPr lang="ru-RU" sz="3600" dirty="0"/>
              <a:t>учет возрастных особенностей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AutoShape 2"/>
          <p:cNvSpPr>
            <a:spLocks noChangeArrowheads="1"/>
          </p:cNvSpPr>
          <p:nvPr/>
        </p:nvSpPr>
        <p:spPr bwMode="gray">
          <a:xfrm>
            <a:off x="215900" y="188913"/>
            <a:ext cx="8712200" cy="97155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Проектирование и отбор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учебных ситуаций: примеры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95288" y="2205038"/>
            <a:ext cx="8532812" cy="23987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  <a:spcAft>
                <a:spcPct val="30000"/>
              </a:spcAft>
              <a:defRPr/>
            </a:pPr>
            <a:r>
              <a:rPr lang="ru-RU" sz="2800" b="1" dirty="0"/>
              <a:t>Учебные ситуации с элементами </a:t>
            </a:r>
            <a:r>
              <a:rPr lang="ru-RU" sz="2800" b="1" i="1" u="sng" dirty="0"/>
              <a:t>игровой</a:t>
            </a:r>
            <a:r>
              <a:rPr lang="ru-RU" sz="2800" b="1" dirty="0"/>
              <a:t> деятельности</a:t>
            </a:r>
            <a:r>
              <a:rPr lang="ru-RU" sz="2800" dirty="0"/>
              <a:t>: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соревнования</a:t>
            </a:r>
            <a:r>
              <a:rPr lang="ru-RU" sz="2800" dirty="0"/>
              <a:t> – командные и индивидуальные;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сюжетные</a:t>
            </a:r>
            <a:r>
              <a:rPr lang="ru-RU" sz="2800" dirty="0"/>
              <a:t> – «поиск сокровищ» …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ролевые</a:t>
            </a:r>
            <a:r>
              <a:rPr lang="ru-RU" sz="2800" dirty="0"/>
              <a:t> – «пишем инструкцию», «учитель»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AutoShape 2"/>
          <p:cNvSpPr>
            <a:spLocks noChangeArrowheads="1"/>
          </p:cNvSpPr>
          <p:nvPr/>
        </p:nvSpPr>
        <p:spPr bwMode="gray">
          <a:xfrm>
            <a:off x="468313" y="188913"/>
            <a:ext cx="8459787" cy="97155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Проектирование и отбор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учебных ситуаций: примеры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468313" y="1989138"/>
            <a:ext cx="8459787" cy="342423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  <a:spcAft>
                <a:spcPct val="30000"/>
              </a:spcAft>
              <a:defRPr/>
            </a:pPr>
            <a:r>
              <a:rPr lang="ru-RU" sz="2800" b="1" dirty="0"/>
              <a:t>Учебные ситуации с элементами </a:t>
            </a:r>
            <a:r>
              <a:rPr lang="ru-RU" sz="2800" b="1" i="1" u="sng" dirty="0"/>
              <a:t>творческой, конструкторской, социальной</a:t>
            </a:r>
            <a:r>
              <a:rPr lang="ru-RU" sz="2800" b="1" dirty="0"/>
              <a:t> деятельности</a:t>
            </a:r>
            <a:r>
              <a:rPr lang="ru-RU" sz="2800" dirty="0"/>
              <a:t>: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«Пишем книгу»</a:t>
            </a:r>
            <a:r>
              <a:rPr lang="ru-RU" sz="2800" dirty="0"/>
              <a:t>;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«Готовим праздник»</a:t>
            </a:r>
            <a:endParaRPr lang="ru-RU" sz="2800" dirty="0"/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«Делаем подарки»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«Сообщаем вам …»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…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AutoShape 2"/>
          <p:cNvSpPr>
            <a:spLocks noChangeArrowheads="1"/>
          </p:cNvSpPr>
          <p:nvPr/>
        </p:nvSpPr>
        <p:spPr bwMode="gray">
          <a:xfrm>
            <a:off x="215900" y="188913"/>
            <a:ext cx="8712200" cy="97155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Проектирование и отбор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учебных ситуаций: примеры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95288" y="1700213"/>
            <a:ext cx="8532812" cy="40640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  <a:spcAft>
                <a:spcPct val="30000"/>
              </a:spcAft>
              <a:defRPr/>
            </a:pPr>
            <a:r>
              <a:rPr lang="ru-RU" sz="2800" b="1" dirty="0"/>
              <a:t>Учебные ситуации с элементами </a:t>
            </a:r>
            <a:r>
              <a:rPr lang="ru-RU" sz="2800" b="1" i="1" u="sng" dirty="0"/>
              <a:t>исследовательской</a:t>
            </a:r>
            <a:r>
              <a:rPr lang="ru-RU" sz="2800" b="1" dirty="0"/>
              <a:t> деятельности</a:t>
            </a:r>
            <a:r>
              <a:rPr lang="ru-RU" sz="2800" dirty="0"/>
              <a:t>: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эксперименты </a:t>
            </a:r>
            <a:r>
              <a:rPr lang="ru-RU" sz="2800" dirty="0"/>
              <a:t>с изучаемыми объектами (свойства объектов)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маркировка, группировка и упорядочивание, классификация, сопоставление и сравнение</a:t>
            </a:r>
            <a:r>
              <a:rPr lang="ru-RU" sz="2800" dirty="0"/>
              <a:t>, (подведение под понятие)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dirty="0"/>
              <a:t>проведение </a:t>
            </a:r>
            <a:r>
              <a:rPr lang="ru-RU" sz="2800" i="1" dirty="0"/>
              <a:t>мини-исследований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описание</a:t>
            </a:r>
            <a:r>
              <a:rPr lang="ru-RU" sz="2800" dirty="0"/>
              <a:t> и </a:t>
            </a:r>
            <a:r>
              <a:rPr lang="ru-RU" sz="2800" i="1" dirty="0"/>
              <a:t>оценка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AutoShape 2"/>
          <p:cNvSpPr>
            <a:spLocks noChangeArrowheads="1"/>
          </p:cNvSpPr>
          <p:nvPr/>
        </p:nvSpPr>
        <p:spPr bwMode="gray">
          <a:xfrm>
            <a:off x="215900" y="188913"/>
            <a:ext cx="8712200" cy="971550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Проектирование и отбор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учебных ситуаций: примеры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15900" y="1664668"/>
            <a:ext cx="8604250" cy="35847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  <a:spcAft>
                <a:spcPct val="30000"/>
              </a:spcAft>
              <a:defRPr/>
            </a:pPr>
            <a:r>
              <a:rPr lang="ru-RU" sz="2800" b="1" dirty="0"/>
              <a:t>Ежедневно используемые учебные ситуации</a:t>
            </a:r>
            <a:r>
              <a:rPr lang="ru-RU" sz="2800" dirty="0"/>
              <a:t>: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Математика: </a:t>
            </a:r>
            <a:r>
              <a:rPr lang="ru-RU" sz="2800" dirty="0"/>
              <a:t>счёт, вычисления, решение задач, обсуждение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Русский язык и литература: </a:t>
            </a:r>
            <a:r>
              <a:rPr lang="ru-RU" sz="2800" dirty="0"/>
              <a:t>«чисто-» и скороговорки, чтение вслух и про себя, письмо, «Дневник читателя», повествование/описание, обсуждение</a:t>
            </a:r>
          </a:p>
          <a:p>
            <a:pPr eaLnBrk="0" hangingPunct="0">
              <a:lnSpc>
                <a:spcPct val="90000"/>
              </a:lnSpc>
              <a:spcAft>
                <a:spcPct val="30000"/>
              </a:spcAft>
              <a:buFontTx/>
              <a:buChar char="•"/>
              <a:defRPr/>
            </a:pPr>
            <a:r>
              <a:rPr lang="ru-RU" sz="2800" i="1" dirty="0"/>
              <a:t> Естествознание: </a:t>
            </a:r>
            <a:r>
              <a:rPr lang="ru-RU" sz="2800" dirty="0"/>
              <a:t>Дневник наблюдений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6513"/>
            <a:ext cx="9094788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98613" y="3114675"/>
            <a:ext cx="5602287" cy="1187450"/>
          </a:xfrm>
        </p:spPr>
        <p:txBody>
          <a:bodyPr/>
          <a:lstStyle/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solidFill>
                  <a:schemeClr val="hlink"/>
                </a:solidFill>
                <a:latin typeface="Arial" pitchFamily="34" charset="0"/>
              </a:rPr>
              <a:t>УРОВНЕВАЯ</a:t>
            </a:r>
          </a:p>
          <a:p>
            <a:pPr marL="609600" indent="-609600" algn="ctr" eaLnBrk="1" hangingPunct="1">
              <a:spcAft>
                <a:spcPct val="20000"/>
              </a:spcAft>
              <a:buFont typeface="Arial" pitchFamily="34" charset="0"/>
              <a:buNone/>
            </a:pPr>
            <a:r>
              <a:rPr lang="ru-RU" sz="2800" b="1" smtClean="0">
                <a:solidFill>
                  <a:schemeClr val="hlink"/>
                </a:solidFill>
                <a:latin typeface="Arial" pitchFamily="34" charset="0"/>
              </a:rPr>
              <a:t>ДИФФЕРЕНЦИАЦИЯ</a:t>
            </a:r>
            <a:endParaRPr lang="ru-RU" sz="900" b="1" smtClean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918531" name="AutoShape 3"/>
          <p:cNvSpPr>
            <a:spLocks noChangeArrowheads="1"/>
          </p:cNvSpPr>
          <p:nvPr/>
        </p:nvSpPr>
        <p:spPr bwMode="gray">
          <a:xfrm>
            <a:off x="792163" y="188913"/>
            <a:ext cx="7524750" cy="1260475"/>
          </a:xfrm>
          <a:prstGeom prst="roundRect">
            <a:avLst>
              <a:gd name="adj" fmla="val 49106"/>
            </a:avLst>
          </a:prstGeom>
          <a:solidFill>
            <a:srgbClr val="99CCFF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Базовые образовательные</a:t>
            </a:r>
          </a:p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технологии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215900" y="4005263"/>
            <a:ext cx="8135938" cy="2852737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eaLnBrk="0" hangingPunct="0"/>
            <a:r>
              <a:rPr lang="ru-RU" sz="1600" b="1">
                <a:solidFill>
                  <a:schemeClr val="bg2"/>
                </a:solidFill>
              </a:rPr>
              <a:t>			</a:t>
            </a:r>
            <a:r>
              <a:rPr lang="ru-RU" sz="1600" b="1"/>
              <a:t>Основные принципы:</a:t>
            </a:r>
          </a:p>
          <a:p>
            <a:pPr eaLnBrk="0" hangingPunct="0">
              <a:buFontTx/>
              <a:buChar char="•"/>
            </a:pPr>
            <a:r>
              <a:rPr lang="ru-RU" sz="1600"/>
              <a:t>открытость системы требований,</a:t>
            </a:r>
          </a:p>
          <a:p>
            <a:pPr eaLnBrk="0" hangingPunct="0">
              <a:buFontTx/>
              <a:buChar char="•"/>
            </a:pPr>
            <a:r>
              <a:rPr lang="ru-RU" sz="1600"/>
              <a:t>предъявление образцов деятельности,</a:t>
            </a:r>
          </a:p>
          <a:p>
            <a:pPr eaLnBrk="0" hangingPunct="0">
              <a:buFontTx/>
              <a:buChar char="•"/>
            </a:pPr>
            <a:r>
              <a:rPr lang="ru-RU" sz="1600"/>
              <a:t>«ножницы» между базовым и повышенными уровнями требований,</a:t>
            </a:r>
          </a:p>
          <a:p>
            <a:pPr eaLnBrk="0" hangingPunct="0">
              <a:buFontTx/>
              <a:buChar char="•"/>
            </a:pPr>
            <a:r>
              <a:rPr lang="ru-RU" sz="1600"/>
              <a:t>посильность базового уровня, обязательность его освоения всеми</a:t>
            </a:r>
          </a:p>
          <a:p>
            <a:pPr eaLnBrk="0" hangingPunct="0"/>
            <a:r>
              <a:rPr lang="ru-RU" sz="1600"/>
              <a:t> учащимися,</a:t>
            </a:r>
          </a:p>
          <a:p>
            <a:pPr eaLnBrk="0" hangingPunct="0">
              <a:buFontTx/>
              <a:buChar char="•"/>
            </a:pPr>
            <a:r>
              <a:rPr lang="ru-RU" sz="1600"/>
              <a:t>добровольность в освоении повышенных уровней требований, </a:t>
            </a:r>
          </a:p>
          <a:p>
            <a:pPr eaLnBrk="0" hangingPunct="0">
              <a:buFontTx/>
              <a:buChar char="•"/>
            </a:pPr>
            <a:r>
              <a:rPr lang="ru-RU" sz="1600"/>
              <a:t>работа с группами «подвижного» состава, </a:t>
            </a:r>
          </a:p>
          <a:p>
            <a:pPr eaLnBrk="0" hangingPunct="0">
              <a:buFontTx/>
              <a:buChar char="•"/>
            </a:pPr>
            <a:r>
              <a:rPr lang="ru-RU" sz="1600"/>
              <a:t>накопительная система оценивания</a:t>
            </a:r>
            <a:r>
              <a:rPr lang="ru-RU" sz="1400"/>
              <a:t>.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554538" y="1557338"/>
            <a:ext cx="4371975" cy="158432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B2B2B2"/>
              </a:gs>
              <a:gs pos="50000">
                <a:srgbClr val="FFFFCC"/>
              </a:gs>
              <a:gs pos="100000">
                <a:srgbClr val="B2B2B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0" hangingPunct="0"/>
            <a:r>
              <a:rPr lang="ru-RU" sz="1600" b="1"/>
              <a:t>Основа:</a:t>
            </a:r>
          </a:p>
          <a:p>
            <a:pPr algn="ctr" eaLnBrk="0" hangingPunct="0"/>
            <a:r>
              <a:rPr lang="ru-RU" sz="1600"/>
              <a:t>дифференциация требований</a:t>
            </a:r>
          </a:p>
          <a:p>
            <a:pPr algn="ctr" eaLnBrk="0" hangingPunct="0"/>
            <a:r>
              <a:rPr lang="ru-RU" sz="1600"/>
              <a:t>к уровню освоения, явное выделение</a:t>
            </a:r>
          </a:p>
          <a:p>
            <a:pPr algn="ctr" eaLnBrk="0" hangingPunct="0"/>
            <a:r>
              <a:rPr lang="ru-RU" sz="1600"/>
              <a:t>базового и повышенных уровней</a:t>
            </a:r>
            <a:endParaRPr lang="ru-RU"/>
          </a:p>
        </p:txBody>
      </p:sp>
      <p:pic>
        <p:nvPicPr>
          <p:cNvPr id="56326" name="Picture 6" descr="IMGA04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700213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260350"/>
            <a:ext cx="7772400" cy="696913"/>
          </a:xfrm>
        </p:spPr>
        <p:txBody>
          <a:bodyPr/>
          <a:lstStyle/>
          <a:p>
            <a:pPr eaLnBrk="1" hangingPunct="1"/>
            <a:r>
              <a:rPr lang="ru-RU" sz="4000" b="1" smtClean="0"/>
              <a:t>Технологии обучения</a:t>
            </a:r>
          </a:p>
        </p:txBody>
      </p:sp>
      <p:sp>
        <p:nvSpPr>
          <p:cNvPr id="57347" name="Содержимое 2"/>
          <p:cNvSpPr>
            <a:spLocks noGrp="1"/>
          </p:cNvSpPr>
          <p:nvPr>
            <p:ph idx="4294967295"/>
          </p:nvPr>
        </p:nvSpPr>
        <p:spPr>
          <a:xfrm>
            <a:off x="539750" y="1143000"/>
            <a:ext cx="8064500" cy="51657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ru-RU" i="1" dirty="0" err="1" smtClean="0">
                <a:solidFill>
                  <a:srgbClr val="2E2E01"/>
                </a:solidFill>
              </a:rPr>
              <a:t>деятельностного</a:t>
            </a:r>
            <a:r>
              <a:rPr lang="ru-RU" i="1" dirty="0" smtClean="0">
                <a:solidFill>
                  <a:srgbClr val="2E2E01"/>
                </a:solidFill>
              </a:rPr>
              <a:t> метода (</a:t>
            </a:r>
            <a:r>
              <a:rPr lang="ru-RU" i="1" dirty="0" err="1" smtClean="0">
                <a:solidFill>
                  <a:srgbClr val="2E2E01"/>
                </a:solidFill>
              </a:rPr>
              <a:t>Петерсон</a:t>
            </a:r>
            <a:r>
              <a:rPr lang="ru-RU" i="1" dirty="0" smtClean="0">
                <a:solidFill>
                  <a:srgbClr val="2E2E01"/>
                </a:solidFill>
              </a:rPr>
              <a:t> Л.Г.)</a:t>
            </a:r>
          </a:p>
          <a:p>
            <a:pPr eaLnBrk="1" hangingPunct="1">
              <a:defRPr/>
            </a:pPr>
            <a:r>
              <a:rPr lang="ru-RU" i="1" dirty="0" smtClean="0">
                <a:solidFill>
                  <a:srgbClr val="2E2E01"/>
                </a:solidFill>
              </a:rPr>
              <a:t>проблемно-диалогического обучения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2E2E01"/>
                </a:solidFill>
              </a:rPr>
              <a:t>проектной, исследовательской деятельности</a:t>
            </a:r>
          </a:p>
          <a:p>
            <a:pPr eaLnBrk="1" hangingPunct="1">
              <a:defRPr/>
            </a:pPr>
            <a:r>
              <a:rPr lang="ru-RU" i="1" dirty="0" smtClean="0">
                <a:solidFill>
                  <a:srgbClr val="2E2E01"/>
                </a:solidFill>
              </a:rPr>
              <a:t>Рефлексивно-Оценочная </a:t>
            </a:r>
            <a:r>
              <a:rPr lang="ru-RU" i="1" dirty="0" err="1" smtClean="0">
                <a:solidFill>
                  <a:srgbClr val="2E2E01"/>
                </a:solidFill>
              </a:rPr>
              <a:t>Саморазвивающая</a:t>
            </a:r>
            <a:r>
              <a:rPr lang="ru-RU" i="1" dirty="0" smtClean="0">
                <a:solidFill>
                  <a:srgbClr val="2E2E01"/>
                </a:solidFill>
              </a:rPr>
              <a:t> Технология (РОСТ)</a:t>
            </a:r>
          </a:p>
          <a:p>
            <a:pPr eaLnBrk="1" hangingPunct="1">
              <a:defRPr/>
            </a:pPr>
            <a:r>
              <a:rPr lang="ru-RU" i="1" dirty="0" smtClean="0">
                <a:solidFill>
                  <a:srgbClr val="2E2E01"/>
                </a:solidFill>
              </a:rPr>
              <a:t>обучения на основе метода научного познания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2E2E01"/>
                </a:solidFill>
              </a:rPr>
              <a:t>ТРИЗ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2E2E01"/>
                </a:solidFill>
              </a:rPr>
              <a:t>развития критического мышления 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2E2E01"/>
                </a:solidFill>
              </a:rPr>
              <a:t>коллективного способа обучения</a:t>
            </a:r>
          </a:p>
          <a:p>
            <a:pPr eaLnBrk="1" hangingPunct="1">
              <a:defRPr/>
            </a:pPr>
            <a:r>
              <a:rPr lang="ru-RU" dirty="0" smtClean="0">
                <a:solidFill>
                  <a:srgbClr val="2E2E01"/>
                </a:solidFill>
              </a:rPr>
              <a:t>модульного обучения</a:t>
            </a:r>
          </a:p>
          <a:p>
            <a:pPr eaLnBrk="1" hangingPunct="1">
              <a:defRPr/>
            </a:pPr>
            <a:endParaRPr lang="ru-RU" dirty="0" smtClean="0">
              <a:solidFill>
                <a:srgbClr val="2E2E0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8229600" cy="563562"/>
          </a:xfrm>
        </p:spPr>
        <p:txBody>
          <a:bodyPr/>
          <a:lstStyle/>
          <a:p>
            <a:pPr eaLnBrk="1" hangingPunct="1"/>
            <a:r>
              <a:rPr lang="ru-RU" sz="2800" b="1" smtClean="0"/>
              <a:t>Уроки деятельностной направленности</a:t>
            </a:r>
          </a:p>
        </p:txBody>
      </p:sp>
      <p:sp>
        <p:nvSpPr>
          <p:cNvPr id="1536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82771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800" b="1" dirty="0" smtClean="0"/>
              <a:t>1. </a:t>
            </a:r>
            <a:r>
              <a:rPr lang="ru-RU" sz="1800" b="1" i="1" dirty="0" smtClean="0"/>
              <a:t>Урок открытия нового знания.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err="1" smtClean="0"/>
              <a:t>Деятельностная</a:t>
            </a:r>
            <a:r>
              <a:rPr lang="ru-RU" sz="1800" i="1" u="sng" dirty="0" smtClean="0"/>
              <a:t>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формирование у учащихся способностей к самостоятельному построению новых способов действия на основе метода рефлексивной самоорганизации.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smtClean="0"/>
              <a:t>Образовательная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расширение понятийной базы по учебному предмету за счет включения в нее новых элементов.</a:t>
            </a:r>
            <a:endParaRPr lang="ru-RU" sz="1800" b="1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800" b="1" dirty="0" smtClean="0"/>
              <a:t>2. </a:t>
            </a:r>
            <a:r>
              <a:rPr lang="ru-RU" sz="1800" b="1" i="1" dirty="0" smtClean="0"/>
              <a:t>Урок рефлексии.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err="1" smtClean="0"/>
              <a:t>Деятельностная</a:t>
            </a:r>
            <a:r>
              <a:rPr lang="ru-RU" sz="1800" i="1" u="sng" dirty="0" smtClean="0"/>
              <a:t>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формирование у учащихся способностей к самостоятельному выявлению и исправлению своих ошибок на основе рефлексии коррекционно-контрольного типа.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smtClean="0"/>
              <a:t>Образовательная </a:t>
            </a:r>
            <a:r>
              <a:rPr lang="ru-RU" sz="1800" u="sng" dirty="0" smtClean="0"/>
              <a:t>цель:</a:t>
            </a:r>
            <a:r>
              <a:rPr lang="ru-RU" sz="1800" dirty="0" smtClean="0"/>
              <a:t> коррекция и тренинг изученных способов действий – понятий, алгоритмов и т.д.</a:t>
            </a:r>
            <a:endParaRPr lang="ru-RU" sz="1800" b="1" i="1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800" b="1" i="1" dirty="0" smtClean="0"/>
              <a:t>3. Урок обобщения и систематизации знаний.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err="1" smtClean="0"/>
              <a:t>Деятельностная</a:t>
            </a:r>
            <a:r>
              <a:rPr lang="ru-RU" sz="1800" i="1" u="sng" dirty="0" smtClean="0"/>
              <a:t>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формирование у учащихся способностей к обобщению, структурированию и систематизации изучаемого предметного содержания.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smtClean="0"/>
              <a:t>Образовательная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систематизация учебного материала и выявление логики развития содержательно-методических линий курсов.</a:t>
            </a:r>
            <a:endParaRPr lang="ru-RU" sz="1800" b="1" i="1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1800" b="1" i="1" dirty="0" smtClean="0"/>
              <a:t>4. Урок развивающего контроля.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err="1" smtClean="0"/>
              <a:t>Деятельностная</a:t>
            </a:r>
            <a:r>
              <a:rPr lang="ru-RU" sz="1800" i="1" u="sng" dirty="0" smtClean="0"/>
              <a:t>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формирование у учащихся способностей к осуществлению контрольной функции.</a:t>
            </a:r>
            <a:endParaRPr lang="ru-RU" sz="1800" i="1" u="sng" dirty="0" smtClean="0"/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i="1" u="sng" dirty="0" smtClean="0"/>
              <a:t>Образовательная цель</a:t>
            </a:r>
            <a:r>
              <a:rPr lang="ru-RU" sz="1800" u="sng" dirty="0" smtClean="0"/>
              <a:t>:</a:t>
            </a:r>
            <a:r>
              <a:rPr lang="ru-RU" sz="1800" dirty="0" smtClean="0"/>
              <a:t> контроль и самоконтроль изученных понятий и алгоритмов.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0825" y="304800"/>
            <a:ext cx="8893175" cy="838200"/>
          </a:xfrm>
        </p:spPr>
        <p:txBody>
          <a:bodyPr/>
          <a:lstStyle/>
          <a:p>
            <a:pPr eaLnBrk="1" hangingPunct="1"/>
            <a:r>
              <a:rPr lang="ru-RU" sz="2400" b="1" smtClean="0"/>
              <a:t>Базовая модель системно-деятельностного урока </a:t>
            </a:r>
            <a:r>
              <a:rPr lang="en-US" sz="2400" b="1" smtClean="0"/>
              <a:t>(</a:t>
            </a:r>
            <a:r>
              <a:rPr lang="ru-RU" sz="2400" b="1" smtClean="0"/>
              <a:t>открытия нового знания)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4294967295"/>
          </p:nvPr>
        </p:nvSpPr>
        <p:spPr>
          <a:xfrm>
            <a:off x="228600" y="1143000"/>
            <a:ext cx="8664575" cy="51435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Мотивация </a:t>
            </a:r>
            <a:r>
              <a:rPr lang="ru-RU" sz="1800" dirty="0" smtClean="0">
                <a:solidFill>
                  <a:srgbClr val="000000"/>
                </a:solidFill>
              </a:rPr>
              <a:t>(осознанное вхождение учащегося в деятельность  по «открытию» нового универсального </a:t>
            </a:r>
            <a:r>
              <a:rPr lang="ru-RU" sz="1800" dirty="0" err="1" smtClean="0">
                <a:solidFill>
                  <a:srgbClr val="000000"/>
                </a:solidFill>
              </a:rPr>
              <a:t>знания:«надо»;«хочу</a:t>
            </a:r>
            <a:r>
              <a:rPr lang="ru-RU" sz="1800" dirty="0" smtClean="0">
                <a:solidFill>
                  <a:srgbClr val="000000"/>
                </a:solidFill>
              </a:rPr>
              <a:t>»; «могу»;</a:t>
            </a:r>
          </a:p>
          <a:p>
            <a:pPr marL="365760" indent="-36576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самоопределение (Л); </a:t>
            </a:r>
            <a:r>
              <a:rPr lang="ru-RU" sz="1800" dirty="0" err="1" smtClean="0">
                <a:solidFill>
                  <a:srgbClr val="000000"/>
                </a:solidFill>
              </a:rPr>
              <a:t>смыслообразование</a:t>
            </a:r>
            <a:r>
              <a:rPr lang="ru-RU" sz="1800" dirty="0" smtClean="0">
                <a:solidFill>
                  <a:srgbClr val="000000"/>
                </a:solidFill>
              </a:rPr>
              <a:t> (Л);– целеполагание (П);).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Актуализация и целеполагание </a:t>
            </a:r>
            <a:r>
              <a:rPr lang="ru-RU" sz="1800" dirty="0" smtClean="0">
                <a:solidFill>
                  <a:srgbClr val="000000"/>
                </a:solidFill>
              </a:rPr>
              <a:t>(</a:t>
            </a:r>
            <a:r>
              <a:rPr lang="ru-RU" sz="1800" dirty="0" smtClean="0">
                <a:solidFill>
                  <a:srgbClr val="000000"/>
                </a:solidFill>
                <a:latin typeface="TimesNewRomanPSMT" charset="-128"/>
              </a:rPr>
              <a:t>пробно</a:t>
            </a:r>
            <a:r>
              <a:rPr lang="ru-RU" sz="1800" dirty="0" smtClean="0">
                <a:solidFill>
                  <a:srgbClr val="000000"/>
                </a:solidFill>
              </a:rPr>
              <a:t>е</a:t>
            </a:r>
            <a:r>
              <a:rPr lang="ru-RU" sz="1800" dirty="0" smtClean="0">
                <a:solidFill>
                  <a:srgbClr val="000000"/>
                </a:solidFill>
                <a:latin typeface="TimesNewRomanPSMT" charset="-128"/>
              </a:rPr>
              <a:t> учебно</a:t>
            </a:r>
            <a:r>
              <a:rPr lang="ru-RU" sz="1800" dirty="0" smtClean="0">
                <a:solidFill>
                  <a:srgbClr val="000000"/>
                </a:solidFill>
              </a:rPr>
              <a:t>е</a:t>
            </a:r>
            <a:r>
              <a:rPr lang="ru-RU" sz="1800" dirty="0" smtClean="0">
                <a:solidFill>
                  <a:srgbClr val="000000"/>
                </a:solidFill>
                <a:latin typeface="TimesNewRomanPSMT" charset="-128"/>
              </a:rPr>
              <a:t> действи</a:t>
            </a:r>
            <a:r>
              <a:rPr lang="ru-RU" sz="1800" dirty="0" smtClean="0">
                <a:solidFill>
                  <a:srgbClr val="000000"/>
                </a:solidFill>
              </a:rPr>
              <a:t>е – фиксация затруднения – причина затруднения – цель деятельности; – анализ, синтез, сравнение, </a:t>
            </a:r>
            <a:r>
              <a:rPr lang="ru-RU" sz="1800" dirty="0" err="1" smtClean="0">
                <a:solidFill>
                  <a:srgbClr val="000000"/>
                </a:solidFill>
              </a:rPr>
              <a:t>обобщение,аналогия</a:t>
            </a:r>
            <a:r>
              <a:rPr lang="ru-RU" sz="1800" dirty="0" smtClean="0">
                <a:solidFill>
                  <a:srgbClr val="000000"/>
                </a:solidFill>
              </a:rPr>
              <a:t>, классификация (П); извлечение необходимой информации (П);)</a:t>
            </a:r>
            <a:endParaRPr lang="ru-RU" sz="2800" dirty="0" smtClean="0">
              <a:solidFill>
                <a:srgbClr val="000000"/>
              </a:solidFill>
            </a:endParaRP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Планирование деятельности </a:t>
            </a:r>
            <a:r>
              <a:rPr lang="ru-RU" sz="1800" dirty="0" smtClean="0">
                <a:solidFill>
                  <a:srgbClr val="000000"/>
                </a:solidFill>
              </a:rPr>
              <a:t>(фиксация нового знания, эталон: описание, таблица, схема; волевая </a:t>
            </a:r>
            <a:r>
              <a:rPr lang="ru-RU" sz="1800" dirty="0" err="1" smtClean="0">
                <a:solidFill>
                  <a:srgbClr val="000000"/>
                </a:solidFill>
              </a:rPr>
              <a:t>саморегуляция</a:t>
            </a:r>
            <a:r>
              <a:rPr lang="ru-RU" sz="1800" dirty="0" smtClean="0">
                <a:solidFill>
                  <a:srgbClr val="000000"/>
                </a:solidFill>
              </a:rPr>
              <a:t> (Р);</a:t>
            </a:r>
          </a:p>
          <a:p>
            <a:pPr marL="365760" indent="-36576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      познавательная инициатива (Р);)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000000"/>
                </a:solidFill>
              </a:rPr>
              <a:t>Первичное закрепление </a:t>
            </a:r>
            <a:r>
              <a:rPr lang="ru-RU" sz="1800" dirty="0" smtClean="0">
                <a:solidFill>
                  <a:srgbClr val="000000"/>
                </a:solidFill>
              </a:rPr>
              <a:t>(самостоятельная работа, включение в систему знаний; установление причинно-следственных связей (П); формулирование и аргументация своего мнения в коммуникации (К);)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00"/>
                </a:solidFill>
              </a:rPr>
              <a:t>Оценка (рефлексия- </a:t>
            </a:r>
            <a:r>
              <a:rPr lang="ru-RU" sz="1600" b="1" dirty="0" smtClean="0">
                <a:solidFill>
                  <a:srgbClr val="000000"/>
                </a:solidFill>
              </a:rPr>
              <a:t>самооценка на основе критерия успешности (Л);)</a:t>
            </a:r>
          </a:p>
          <a:p>
            <a:pPr marL="365760" indent="-365760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00"/>
                </a:solidFill>
              </a:rPr>
              <a:t>Коррекция </a:t>
            </a:r>
            <a:r>
              <a:rPr lang="ru-RU" sz="1600" b="1" dirty="0" smtClean="0">
                <a:solidFill>
                  <a:srgbClr val="000000"/>
                </a:solidFill>
              </a:rPr>
              <a:t>(контроль и оценка процесса и результатов деятельности (П)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ru-RU" sz="3200" b="1" smtClean="0"/>
              <a:t>Алгоритм проектирования урока ОНЗ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1. Выделить и сформулировать новое знание, которое будут проектировать учащиеся.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2. Определить шаги учебной деятельности, которые будут зафиксированы учащимися на этом уроке.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3. Определить знания и умения, необходимые при построении нового знания.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4. Смоделировать задание для пробного действия.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5. Продумать типы затруднений для данного задания и способ их фиксации учащимися.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6. Сформулировать причину затруднения в пробном учебном действии.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7. Сформулировать цель построения проекта и его результат.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8. Продумать шаги, которые  приведут учащихся к построению нового знания (план построения проекта</a:t>
            </a:r>
            <a:r>
              <a:rPr lang="ru-RU" sz="2000" dirty="0" smtClean="0"/>
              <a:t>).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9. Вычленить мыслительные операции, используемые при открытии нового знания.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10. Подобрать задания для актуализации знаний и способы их повторения.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11. Продумать формы организации работы в классе на каждом этапе урока.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12. Сформулировать задания для групповой работы и способы организации обратной связи по результатам работы.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13. Составить текст самостоятельной работы и эталон для самопроверки.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14. Определить приемы организации первичного закрепления и подобрать задания для данного этапа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15. Подобрать задания для этапа включения нового знания и  повторения, продумать аргументацию выбора этих заданий для учащихся.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16. Составить план-конспект урока, проанализировать его, внести коррективы.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052513"/>
            <a:ext cx="7473950" cy="431958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Cambria" pitchFamily="18" charset="0"/>
              </a:rPr>
              <a:t>Результатом </a:t>
            </a:r>
            <a:r>
              <a:rPr lang="ru-RU" dirty="0" smtClean="0">
                <a:latin typeface="Cambria" pitchFamily="18" charset="0"/>
              </a:rPr>
              <a:t>по определению необходимых изменений и дополнений в образовательной системе школы должен быть список: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изменений в учебных программах,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новых программ по предметам;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изменений в образовательных технологиях,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введение новых технологий,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изменение форм контроля образовательного процесса и оценки его результатов; </a:t>
            </a:r>
          </a:p>
          <a:p>
            <a:pPr marL="365760" indent="-365760" algn="just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изменений для создания системы </a:t>
            </a:r>
            <a:r>
              <a:rPr lang="ru-RU" dirty="0" err="1" smtClean="0">
                <a:latin typeface="Cambria" pitchFamily="18" charset="0"/>
              </a:rPr>
              <a:t>внеучебной</a:t>
            </a:r>
            <a:r>
              <a:rPr lang="ru-RU" dirty="0" smtClean="0">
                <a:latin typeface="Cambria" pitchFamily="18" charset="0"/>
              </a:rPr>
              <a:t> деятельности, поддерживающей процесс обучения.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620713"/>
            <a:ext cx="8785225" cy="6121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800" dirty="0" smtClean="0">
              <a:latin typeface="Cambria" pitchFamily="18" charset="0"/>
            </a:endParaRP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Оценивание является постоянным процессом, естественным образом </a:t>
            </a:r>
            <a:r>
              <a:rPr lang="ru-RU" i="1" dirty="0" smtClean="0">
                <a:latin typeface="Cambria" pitchFamily="18" charset="0"/>
              </a:rPr>
              <a:t>интегрированным</a:t>
            </a:r>
            <a:r>
              <a:rPr lang="ru-RU" dirty="0" smtClean="0">
                <a:latin typeface="Cambria" pitchFamily="18" charset="0"/>
              </a:rPr>
              <a:t> в образовательную практику. </a:t>
            </a:r>
            <a:r>
              <a:rPr lang="ru-RU" dirty="0">
                <a:latin typeface="Cambria" pitchFamily="18" charset="0"/>
              </a:rPr>
              <a:t>В зависимости от этапа обучения </a:t>
            </a:r>
            <a:r>
              <a:rPr lang="ru-RU" dirty="0" smtClean="0">
                <a:latin typeface="Cambria" pitchFamily="18" charset="0"/>
              </a:rPr>
              <a:t>используется:</a:t>
            </a: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-      диагностическое </a:t>
            </a:r>
            <a:r>
              <a:rPr lang="ru-RU" dirty="0">
                <a:latin typeface="Cambria" pitchFamily="18" charset="0"/>
              </a:rPr>
              <a:t>(стартовое, текущее) и </a:t>
            </a:r>
            <a:endParaRPr lang="ru-RU" dirty="0" smtClean="0">
              <a:latin typeface="Cambria" pitchFamily="18" charset="0"/>
            </a:endParaRP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- </a:t>
            </a:r>
            <a:r>
              <a:rPr lang="ru-RU" dirty="0" err="1" smtClean="0">
                <a:latin typeface="Cambria" pitchFamily="18" charset="0"/>
              </a:rPr>
              <a:t>срезовое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>
                <a:latin typeface="Cambria" pitchFamily="18" charset="0"/>
              </a:rPr>
              <a:t>(тематическое, промежуточное, рубежное, итоговое) оценивание. </a:t>
            </a: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>
              <a:latin typeface="Cambria" pitchFamily="18" charset="0"/>
            </a:endParaRP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При </a:t>
            </a:r>
            <a:r>
              <a:rPr lang="ru-RU" dirty="0">
                <a:latin typeface="Cambria" pitchFamily="18" charset="0"/>
              </a:rPr>
              <a:t>этом итоговая отметка может быть выставлена как обобщенный результат накопленных за период обучения отметок.</a:t>
            </a:r>
            <a:endParaRPr lang="ru-RU" dirty="0" smtClean="0">
              <a:latin typeface="Cambria" pitchFamily="18" charset="0"/>
            </a:endParaRP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 smtClean="0">
                <a:latin typeface="Cambria" pitchFamily="18" charset="0"/>
              </a:rPr>
              <a:t>Оценивание является </a:t>
            </a:r>
            <a:r>
              <a:rPr lang="ru-RU" i="1" dirty="0" err="1" smtClean="0">
                <a:latin typeface="Cambria" pitchFamily="18" charset="0"/>
              </a:rPr>
              <a:t>критериальным</a:t>
            </a:r>
            <a:r>
              <a:rPr lang="ru-RU" i="1" dirty="0" smtClean="0">
                <a:latin typeface="Cambria" pitchFamily="18" charset="0"/>
              </a:rPr>
              <a:t>. </a:t>
            </a:r>
            <a:r>
              <a:rPr lang="ru-RU" dirty="0" smtClean="0">
                <a:latin typeface="Cambria" pitchFamily="18" charset="0"/>
              </a:rPr>
              <a:t>Основными критериями оценивания выступают </a:t>
            </a:r>
            <a:r>
              <a:rPr lang="ru-RU" b="1" dirty="0" smtClean="0">
                <a:solidFill>
                  <a:srgbClr val="0070C0"/>
                </a:solidFill>
                <a:latin typeface="Cambria" pitchFamily="18" charset="0"/>
              </a:rPr>
              <a:t>планируемые результаты. </a:t>
            </a:r>
            <a:r>
              <a:rPr lang="ru-RU" dirty="0">
                <a:latin typeface="Cambria" pitchFamily="18" charset="0"/>
              </a:rPr>
              <a:t>При этом нормы и критерии оценивания, алгоритм выставления отметки известны заранее и педагогам и учащимся. Они могут вырабатываться ими совместно.</a:t>
            </a:r>
            <a:br>
              <a:rPr lang="ru-RU" dirty="0">
                <a:latin typeface="Cambria" pitchFamily="18" charset="0"/>
              </a:rPr>
            </a:br>
            <a:endParaRPr lang="ru-RU" b="1" dirty="0" smtClean="0">
              <a:solidFill>
                <a:srgbClr val="0070C0"/>
              </a:solidFill>
              <a:latin typeface="Cambria" pitchFamily="18" charset="0"/>
            </a:endParaRPr>
          </a:p>
          <a:p>
            <a:pPr marL="0" indent="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endParaRPr lang="ru-RU" dirty="0" smtClean="0">
              <a:latin typeface="Cambria" pitchFamily="18" charset="0"/>
            </a:endParaRP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dirty="0" smtClean="0">
              <a:latin typeface="Cambria" pitchFamily="18" charset="0"/>
            </a:endParaRP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750175" cy="5207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9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Общие принципы новой системы оценивания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288" y="1341438"/>
            <a:ext cx="8353425" cy="53276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b="1" dirty="0">
              <a:solidFill>
                <a:srgbClr val="0070C0"/>
              </a:solidFill>
              <a:latin typeface="Cambria" pitchFamily="18" charset="0"/>
            </a:endParaRP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</a:rPr>
              <a:t>Оцениваться с помощью отметки могут только</a:t>
            </a:r>
            <a:r>
              <a:rPr lang="ru-RU" i="1" dirty="0">
                <a:latin typeface="Cambria" pitchFamily="18" charset="0"/>
              </a:rPr>
              <a:t> </a:t>
            </a:r>
            <a:r>
              <a:rPr lang="ru-RU" b="1" i="1" dirty="0">
                <a:solidFill>
                  <a:srgbClr val="0070C0"/>
                </a:solidFill>
                <a:latin typeface="Cambria" pitchFamily="18" charset="0"/>
              </a:rPr>
              <a:t>результаты деятельности</a:t>
            </a:r>
            <a:r>
              <a:rPr lang="ru-RU" b="1" dirty="0">
                <a:solidFill>
                  <a:srgbClr val="0070C0"/>
                </a:solidFill>
                <a:latin typeface="Cambria" pitchFamily="18" charset="0"/>
              </a:rPr>
              <a:t> </a:t>
            </a:r>
            <a:r>
              <a:rPr lang="ru-RU" dirty="0">
                <a:latin typeface="Cambria" pitchFamily="18" charset="0"/>
              </a:rPr>
              <a:t>ученика и процесс их формирования, но не личные качества ребенка. </a:t>
            </a:r>
          </a:p>
          <a:p>
            <a:pPr marL="365760" indent="-365760"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</a:rPr>
              <a:t>Система оценивания выстраивается таким образом, чтобы учащиеся включались в контрольно-оценочную деятельность, приобретая навыки и привычку к </a:t>
            </a:r>
            <a:r>
              <a:rPr lang="ru-RU" i="1" dirty="0">
                <a:latin typeface="Cambria" pitchFamily="18" charset="0"/>
              </a:rPr>
              <a:t>самооценке </a:t>
            </a:r>
            <a:r>
              <a:rPr lang="ru-RU" dirty="0">
                <a:latin typeface="Cambria" pitchFamily="18" charset="0"/>
              </a:rPr>
              <a:t>и</a:t>
            </a:r>
            <a:r>
              <a:rPr lang="ru-RU" i="1" dirty="0">
                <a:latin typeface="Cambria" pitchFamily="18" charset="0"/>
              </a:rPr>
              <a:t> </a:t>
            </a:r>
            <a:r>
              <a:rPr lang="ru-RU" i="1" dirty="0" err="1">
                <a:latin typeface="Cambria" pitchFamily="18" charset="0"/>
              </a:rPr>
              <a:t>взаимооценке</a:t>
            </a:r>
            <a:r>
              <a:rPr lang="ru-RU" dirty="0">
                <a:latin typeface="Cambria" pitchFamily="18" charset="0"/>
              </a:rPr>
              <a:t>.</a:t>
            </a:r>
          </a:p>
          <a:p>
            <a:pPr marL="365760" indent="-36576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>
                <a:latin typeface="Cambria" pitchFamily="18" charset="0"/>
              </a:rPr>
              <a:t>В оценочной деятельности реализуется заложенный в стандарте принцип распределения ответственности между различными участниками образовательного процесса. В частности, при выполнении проверочных работ должен соблюдаться принцип добровольности выполнения задания повышенной сложности.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56525" cy="10541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Общие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принципы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новой системы оценивания</a:t>
            </a: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Функции оценивания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73238"/>
            <a:ext cx="8135937" cy="43529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i="1" dirty="0" smtClean="0"/>
              <a:t>   Оценивание – </a:t>
            </a:r>
            <a:r>
              <a:rPr lang="ru-RU" sz="4400" b="1" i="1" dirty="0" smtClean="0"/>
              <a:t>это обратная связь</a:t>
            </a:r>
            <a:r>
              <a:rPr lang="ru-RU" sz="2800" b="1" i="1" dirty="0" smtClean="0"/>
              <a:t>.</a:t>
            </a:r>
          </a:p>
          <a:p>
            <a:pPr marL="365760" indent="-36576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dirty="0" smtClean="0"/>
              <a:t>Оно даёт учителю информацию  о том, чему  обучились ученики и в какой степени  реализованы поставленные учебные цели. </a:t>
            </a:r>
          </a:p>
          <a:p>
            <a:pPr marL="365760" indent="-365760"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Но в полную силу возможности оценивания реализуются только тогда, если оно  используется для того, чтобы дать обратную связь ученикам</a:t>
            </a:r>
            <a:r>
              <a:rPr lang="ru-RU" sz="2800" b="1" dirty="0" smtClean="0"/>
              <a:t>. 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-2995613" y="32464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/>
              <a:t>.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Функции оценивания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8500" y="1773238"/>
            <a:ext cx="7747000" cy="43529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365760" indent="-365760" eaLnBrk="1" fontAlgn="auto" hangingPunct="1">
              <a:spcAft>
                <a:spcPts val="0"/>
              </a:spcAft>
              <a:defRPr/>
            </a:pPr>
            <a:endParaRPr lang="ru-RU" i="1" dirty="0" smtClean="0"/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i="1" dirty="0"/>
              <a:t> </a:t>
            </a:r>
            <a:r>
              <a:rPr lang="ru-RU" i="1" dirty="0" smtClean="0"/>
              <a:t>        </a:t>
            </a:r>
            <a:r>
              <a:rPr lang="ru-RU" sz="3600" b="1" i="1" dirty="0" smtClean="0"/>
              <a:t>Оценивание – это навигатор.</a:t>
            </a:r>
            <a:r>
              <a:rPr lang="ru-RU" dirty="0" smtClean="0"/>
              <a:t> </a:t>
            </a:r>
            <a:endParaRPr lang="ru-RU" i="1" dirty="0" smtClean="0"/>
          </a:p>
          <a:p>
            <a:pPr marL="365760" indent="-36576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/>
              <a:t>Ученики  узнают, какого уровня они достигли и  какой род знаний является наиболее ценным. </a:t>
            </a:r>
            <a:br>
              <a:rPr lang="ru-RU" sz="3600" b="1" dirty="0" smtClean="0"/>
            </a:br>
            <a:r>
              <a:rPr lang="ru-RU" sz="3600" b="1" dirty="0" smtClean="0"/>
              <a:t>Таким образом</a:t>
            </a:r>
            <a:r>
              <a:rPr lang="ru-RU" sz="3600" b="1" i="1" dirty="0" smtClean="0"/>
              <a:t> </a:t>
            </a:r>
            <a:r>
              <a:rPr lang="ru-RU" sz="3600" b="1" i="1" dirty="0" smtClean="0">
                <a:solidFill>
                  <a:srgbClr val="FF6600"/>
                </a:solidFill>
              </a:rPr>
              <a:t>оценивание</a:t>
            </a:r>
            <a:r>
              <a:rPr lang="ru-RU" sz="3600" b="1" i="1" dirty="0" smtClean="0"/>
              <a:t> служит для них </a:t>
            </a:r>
            <a:r>
              <a:rPr lang="ru-RU" sz="3600" b="1" i="1" dirty="0" smtClean="0">
                <a:solidFill>
                  <a:srgbClr val="FF6600"/>
                </a:solidFill>
              </a:rPr>
              <a:t>ориентиром</a:t>
            </a:r>
            <a:r>
              <a:rPr lang="ru-RU" sz="3600" b="1" i="1" dirty="0" smtClean="0"/>
              <a:t>.</a:t>
            </a:r>
            <a:r>
              <a:rPr lang="ru-RU" sz="3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/>
          </p:cNvSpPr>
          <p:nvPr>
            <p:ph type="title"/>
          </p:nvPr>
        </p:nvSpPr>
        <p:spPr>
          <a:xfrm>
            <a:off x="728663" y="0"/>
            <a:ext cx="7756525" cy="908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Обратная связь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61938" y="836613"/>
            <a:ext cx="8713787" cy="575627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just">
              <a:defRPr/>
            </a:pPr>
            <a:r>
              <a:rPr lang="ru-RU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Быстрая обратная связь</a:t>
            </a: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defRPr/>
            </a:pPr>
            <a:r>
              <a:rPr lang="ru-RU" sz="3200" dirty="0">
                <a:latin typeface="Arial" charset="0"/>
              </a:rPr>
              <a:t>Сразу же после выполнения происходит проверка. </a:t>
            </a:r>
          </a:p>
          <a:p>
            <a:pPr algn="just">
              <a:defRPr/>
            </a:pPr>
            <a:r>
              <a:rPr lang="ru-RU" sz="3200" dirty="0">
                <a:latin typeface="Arial" charset="0"/>
              </a:rPr>
              <a:t>Эту задачу выполняет самооценка, </a:t>
            </a:r>
            <a:r>
              <a:rPr lang="ru-RU" sz="3200" dirty="0" err="1">
                <a:latin typeface="Arial" charset="0"/>
              </a:rPr>
              <a:t>взаимооценка</a:t>
            </a:r>
            <a:r>
              <a:rPr lang="ru-RU" sz="3200" dirty="0">
                <a:latin typeface="Arial" charset="0"/>
              </a:rPr>
              <a:t> учащихся. </a:t>
            </a:r>
          </a:p>
          <a:p>
            <a:pPr algn="just">
              <a:defRPr/>
            </a:pPr>
            <a:endParaRPr lang="ru-RU" sz="1600" dirty="0">
              <a:latin typeface="Arial" charset="0"/>
            </a:endParaRPr>
          </a:p>
          <a:p>
            <a:pPr algn="just">
              <a:defRPr/>
            </a:pPr>
            <a:r>
              <a:rPr lang="ru-RU" sz="32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Отсроченная обратная связь</a:t>
            </a:r>
            <a:endParaRPr lang="ru-RU" sz="3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defRPr/>
            </a:pPr>
            <a:r>
              <a:rPr lang="ru-RU" sz="3200" dirty="0">
                <a:latin typeface="Arial" charset="0"/>
              </a:rPr>
              <a:t>Педагог проверяет и возвращает учащимся их работы с отметками.</a:t>
            </a:r>
          </a:p>
          <a:p>
            <a:pPr algn="just">
              <a:defRPr/>
            </a:pPr>
            <a:r>
              <a:rPr lang="ru-RU" sz="3200" dirty="0">
                <a:latin typeface="Arial" charset="0"/>
              </a:rPr>
              <a:t>При этом необходимо разъяснить, каковы должны быть правильные ответы на все вопросы.</a:t>
            </a:r>
            <a:r>
              <a:rPr lang="ru-RU" sz="28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вердый перепле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411</TotalTime>
  <Words>2157</Words>
  <Application>Microsoft Office PowerPoint</Application>
  <PresentationFormat>Экран (4:3)</PresentationFormat>
  <Paragraphs>274</Paragraphs>
  <Slides>46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46</vt:i4>
      </vt:variant>
    </vt:vector>
  </HeadingPairs>
  <TitlesOfParts>
    <vt:vector size="56" baseType="lpstr">
      <vt:lpstr>Calibri</vt:lpstr>
      <vt:lpstr>Arial</vt:lpstr>
      <vt:lpstr>Wingdings</vt:lpstr>
      <vt:lpstr>Arial Black</vt:lpstr>
      <vt:lpstr>Cambria</vt:lpstr>
      <vt:lpstr>TimesNewRomanPSMT</vt:lpstr>
      <vt:lpstr>Times New Roman</vt:lpstr>
      <vt:lpstr>Твердый переплет</vt:lpstr>
      <vt:lpstr>Главная</vt:lpstr>
      <vt:lpstr>1_Главная</vt:lpstr>
      <vt:lpstr>Слайд 1</vt:lpstr>
      <vt:lpstr>Слайд 2</vt:lpstr>
      <vt:lpstr>Слайд 3</vt:lpstr>
      <vt:lpstr>Слайд 4</vt:lpstr>
      <vt:lpstr>Общие принципы новой системы оценивания</vt:lpstr>
      <vt:lpstr>Общие принципы новой системы оценивания</vt:lpstr>
      <vt:lpstr>Функции оценивания</vt:lpstr>
      <vt:lpstr>Функции оценивания</vt:lpstr>
      <vt:lpstr>Обратная связь</vt:lpstr>
      <vt:lpstr>Слайд 10</vt:lpstr>
      <vt:lpstr>Оценивание:  современные тенденции</vt:lpstr>
      <vt:lpstr>Слайд 12</vt:lpstr>
      <vt:lpstr>Слайд 13</vt:lpstr>
      <vt:lpstr>Слайд 14</vt:lpstr>
      <vt:lpstr>Слайд 15</vt:lpstr>
      <vt:lpstr>Слайд 16</vt:lpstr>
      <vt:lpstr>Слайд 17</vt:lpstr>
      <vt:lpstr>Особенности итоговой оценки достижения планируемых результатов  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Технологии обучения</vt:lpstr>
      <vt:lpstr>Уроки деятельностной направленности</vt:lpstr>
      <vt:lpstr>Базовая модель системно-деятельностного урока (открытия нового знания)</vt:lpstr>
      <vt:lpstr>Алгоритм проектирования урока ОНЗ</vt:lpstr>
      <vt:lpstr>Слайд 45</vt:lpstr>
      <vt:lpstr>Слайд 46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E2160</cp:lastModifiedBy>
  <cp:revision>27</cp:revision>
  <dcterms:created xsi:type="dcterms:W3CDTF">2012-11-30T03:23:37Z</dcterms:created>
  <dcterms:modified xsi:type="dcterms:W3CDTF">2012-12-08T14:04:08Z</dcterms:modified>
</cp:coreProperties>
</file>